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68"/>
  </p:notesMasterIdLst>
  <p:sldIdLst>
    <p:sldId id="267" r:id="rId2"/>
    <p:sldId id="292" r:id="rId3"/>
    <p:sldId id="323" r:id="rId4"/>
    <p:sldId id="317" r:id="rId5"/>
    <p:sldId id="261" r:id="rId6"/>
    <p:sldId id="258" r:id="rId7"/>
    <p:sldId id="259" r:id="rId8"/>
    <p:sldId id="260" r:id="rId9"/>
    <p:sldId id="262" r:id="rId10"/>
    <p:sldId id="324" r:id="rId11"/>
    <p:sldId id="285" r:id="rId12"/>
    <p:sldId id="278" r:id="rId13"/>
    <p:sldId id="279" r:id="rId14"/>
    <p:sldId id="280" r:id="rId15"/>
    <p:sldId id="256" r:id="rId16"/>
    <p:sldId id="281" r:id="rId17"/>
    <p:sldId id="282" r:id="rId18"/>
    <p:sldId id="283" r:id="rId19"/>
    <p:sldId id="257" r:id="rId20"/>
    <p:sldId id="284" r:id="rId21"/>
    <p:sldId id="308" r:id="rId22"/>
    <p:sldId id="309" r:id="rId23"/>
    <p:sldId id="274" r:id="rId24"/>
    <p:sldId id="301" r:id="rId25"/>
    <p:sldId id="299" r:id="rId26"/>
    <p:sldId id="321" r:id="rId27"/>
    <p:sldId id="320" r:id="rId28"/>
    <p:sldId id="322" r:id="rId29"/>
    <p:sldId id="314" r:id="rId30"/>
    <p:sldId id="315" r:id="rId31"/>
    <p:sldId id="318" r:id="rId32"/>
    <p:sldId id="313" r:id="rId33"/>
    <p:sldId id="325" r:id="rId34"/>
    <p:sldId id="303" r:id="rId35"/>
    <p:sldId id="306" r:id="rId36"/>
    <p:sldId id="300" r:id="rId37"/>
    <p:sldId id="265" r:id="rId38"/>
    <p:sldId id="266" r:id="rId39"/>
    <p:sldId id="271" r:id="rId40"/>
    <p:sldId id="272" r:id="rId41"/>
    <p:sldId id="273" r:id="rId42"/>
    <p:sldId id="296" r:id="rId43"/>
    <p:sldId id="268" r:id="rId44"/>
    <p:sldId id="302" r:id="rId45"/>
    <p:sldId id="269" r:id="rId46"/>
    <p:sldId id="316" r:id="rId47"/>
    <p:sldId id="270" r:id="rId48"/>
    <p:sldId id="287" r:id="rId49"/>
    <p:sldId id="289" r:id="rId50"/>
    <p:sldId id="290" r:id="rId51"/>
    <p:sldId id="276" r:id="rId52"/>
    <p:sldId id="286" r:id="rId53"/>
    <p:sldId id="277" r:id="rId54"/>
    <p:sldId id="293" r:id="rId55"/>
    <p:sldId id="294" r:id="rId56"/>
    <p:sldId id="295" r:id="rId57"/>
    <p:sldId id="304" r:id="rId58"/>
    <p:sldId id="275" r:id="rId59"/>
    <p:sldId id="288" r:id="rId60"/>
    <p:sldId id="297" r:id="rId61"/>
    <p:sldId id="298" r:id="rId62"/>
    <p:sldId id="291" r:id="rId63"/>
    <p:sldId id="310" r:id="rId64"/>
    <p:sldId id="311" r:id="rId65"/>
    <p:sldId id="312" r:id="rId66"/>
    <p:sldId id="319"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D1396-D769-43E1-AD48-9C3C13F924DC}" v="2" dt="2026-01-22T22:02:46.310"/>
  </p1510:revLst>
</p1510:revInfo>
</file>

<file path=ppt/tableStyles.xml><?xml version="1.0" encoding="utf-8"?>
<a:tblStyleLst xmlns:a="http://schemas.openxmlformats.org/drawingml/2006/main" def="{5C22544A-7EE6-4342-B048-85BDC9FD1C3A}">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810" y="27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e Tetreault" userId="b5cddb66f879ba4c" providerId="LiveId" clId="{8BBC6767-1F7C-429C-9478-2CBA46FE4B4F}"/>
    <pc:docChg chg="custSel addSld modSld">
      <pc:chgData name="Josee Tetreault" userId="b5cddb66f879ba4c" providerId="LiveId" clId="{8BBC6767-1F7C-429C-9478-2CBA46FE4B4F}" dt="2026-01-22T22:05:32.131" v="146" actId="20577"/>
      <pc:docMkLst>
        <pc:docMk/>
      </pc:docMkLst>
      <pc:sldChg chg="delSp modSp mod">
        <pc:chgData name="Josee Tetreault" userId="b5cddb66f879ba4c" providerId="LiveId" clId="{8BBC6767-1F7C-429C-9478-2CBA46FE4B4F}" dt="2026-01-20T23:03:04.716" v="11" actId="1076"/>
        <pc:sldMkLst>
          <pc:docMk/>
          <pc:sldMk cId="0" sldId="267"/>
        </pc:sldMkLst>
        <pc:spChg chg="mod">
          <ac:chgData name="Josee Tetreault" userId="b5cddb66f879ba4c" providerId="LiveId" clId="{8BBC6767-1F7C-429C-9478-2CBA46FE4B4F}" dt="2026-01-20T23:03:00.397" v="10" actId="1076"/>
          <ac:spMkLst>
            <pc:docMk/>
            <pc:sldMk cId="0" sldId="267"/>
            <ac:spMk id="2054" creationId="{00000000-0000-0000-0000-000000000000}"/>
          </ac:spMkLst>
        </pc:spChg>
        <pc:picChg chg="mod">
          <ac:chgData name="Josee Tetreault" userId="b5cddb66f879ba4c" providerId="LiveId" clId="{8BBC6767-1F7C-429C-9478-2CBA46FE4B4F}" dt="2026-01-20T23:03:04.716" v="11" actId="1076"/>
          <ac:picMkLst>
            <pc:docMk/>
            <pc:sldMk cId="0" sldId="267"/>
            <ac:picMk id="6" creationId="{00000000-0000-0000-0000-000000000000}"/>
          </ac:picMkLst>
        </pc:picChg>
      </pc:sldChg>
      <pc:sldChg chg="modSp mod">
        <pc:chgData name="Josee Tetreault" userId="b5cddb66f879ba4c" providerId="LiveId" clId="{8BBC6767-1F7C-429C-9478-2CBA46FE4B4F}" dt="2026-01-22T22:02:51.933" v="20" actId="1076"/>
        <pc:sldMkLst>
          <pc:docMk/>
          <pc:sldMk cId="0" sldId="313"/>
        </pc:sldMkLst>
        <pc:picChg chg="mod">
          <ac:chgData name="Josee Tetreault" userId="b5cddb66f879ba4c" providerId="LiveId" clId="{8BBC6767-1F7C-429C-9478-2CBA46FE4B4F}" dt="2026-01-22T22:02:51.933" v="20" actId="1076"/>
          <ac:picMkLst>
            <pc:docMk/>
            <pc:sldMk cId="0" sldId="313"/>
            <ac:picMk id="5" creationId="{F9FB814D-8237-678E-1A65-FEA3611AA766}"/>
          </ac:picMkLst>
        </pc:picChg>
      </pc:sldChg>
      <pc:sldChg chg="addSp modSp new mod">
        <pc:chgData name="Josee Tetreault" userId="b5cddb66f879ba4c" providerId="LiveId" clId="{8BBC6767-1F7C-429C-9478-2CBA46FE4B4F}" dt="2026-01-22T22:05:32.131" v="146" actId="20577"/>
        <pc:sldMkLst>
          <pc:docMk/>
          <pc:sldMk cId="521996496" sldId="325"/>
        </pc:sldMkLst>
        <pc:spChg chg="add mod">
          <ac:chgData name="Josee Tetreault" userId="b5cddb66f879ba4c" providerId="LiveId" clId="{8BBC6767-1F7C-429C-9478-2CBA46FE4B4F}" dt="2026-01-22T22:05:32.131" v="146" actId="20577"/>
          <ac:spMkLst>
            <pc:docMk/>
            <pc:sldMk cId="521996496" sldId="325"/>
            <ac:spMk id="4" creationId="{6F2A963B-B948-EBD0-C369-3E5741FA5CAC}"/>
          </ac:spMkLst>
        </pc:spChg>
        <pc:picChg chg="add mod modCrop">
          <ac:chgData name="Josee Tetreault" userId="b5cddb66f879ba4c" providerId="LiveId" clId="{8BBC6767-1F7C-429C-9478-2CBA46FE4B4F}" dt="2026-01-22T22:05:23.886" v="143" actId="1076"/>
          <ac:picMkLst>
            <pc:docMk/>
            <pc:sldMk cId="521996496" sldId="325"/>
            <ac:picMk id="3" creationId="{E18BDBE7-48A1-FF98-DC3F-678F831BC72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A8C9BE-F14D-4FDE-A310-BFEF0F59245E}" type="datetimeFigureOut">
              <a:rPr lang="fr-CA" smtClean="0"/>
              <a:pPr/>
              <a:t>2026-01-22</a:t>
            </a:fld>
            <a:endParaRPr lang="fr-CA"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42413-18C1-4F2C-BF8F-71DBE590742C}" type="slidenum">
              <a:rPr lang="fr-CA" smtClean="0"/>
              <a:pPr/>
              <a:t>‹n°›</a:t>
            </a:fld>
            <a:endParaRPr lang="fr-CA" dirty="0"/>
          </a:p>
        </p:txBody>
      </p:sp>
    </p:spTree>
    <p:extLst>
      <p:ext uri="{BB962C8B-B14F-4D97-AF65-F5344CB8AC3E}">
        <p14:creationId xmlns:p14="http://schemas.microsoft.com/office/powerpoint/2010/main" val="104598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ABA42413-18C1-4F2C-BF8F-71DBE590742C}" type="slidenum">
              <a:rPr lang="fr-CA" smtClean="0"/>
              <a:pPr/>
              <a:t>54</a:t>
            </a:fld>
            <a:endParaRPr lang="fr-CA"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fld id="{7143BDF0-6B67-49F0-AA75-9D9024A1A2AE}" type="datetimeFigureOut">
              <a:rPr lang="fr-CA" smtClean="0"/>
              <a:pPr>
                <a:defRPr/>
              </a:pPr>
              <a:t>2026-01-22</a:t>
            </a:fld>
            <a:endParaRPr lang="fr-CA" dirty="0"/>
          </a:p>
        </p:txBody>
      </p:sp>
      <p:sp>
        <p:nvSpPr>
          <p:cNvPr id="5" name="Footer Placeholder 4"/>
          <p:cNvSpPr>
            <a:spLocks noGrp="1"/>
          </p:cNvSpPr>
          <p:nvPr>
            <p:ph type="ftr" sz="quarter" idx="11"/>
          </p:nvPr>
        </p:nvSpPr>
        <p:spPr/>
        <p:txBody>
          <a:bodyPr/>
          <a:lstStyle/>
          <a:p>
            <a:pPr>
              <a:defRPr/>
            </a:pPr>
            <a:endParaRPr lang="fr-CA"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a:lstStyle/>
          <a:p>
            <a:endParaRPr lang="fr-CA"/>
          </a:p>
        </p:txBody>
      </p:sp>
      <p:sp>
        <p:nvSpPr>
          <p:cNvPr id="6" name="Slide Number Placeholder 5"/>
          <p:cNvSpPr>
            <a:spLocks noGrp="1"/>
          </p:cNvSpPr>
          <p:nvPr>
            <p:ph type="sldNum" sz="quarter" idx="12"/>
          </p:nvPr>
        </p:nvSpPr>
        <p:spPr>
          <a:xfrm>
            <a:off x="423334" y="4529541"/>
            <a:ext cx="584978" cy="365125"/>
          </a:xfrm>
        </p:spPr>
        <p:txBody>
          <a:bodyPr/>
          <a:lstStyle/>
          <a:p>
            <a:pPr>
              <a:defRPr/>
            </a:pPr>
            <a:fld id="{A7A4B5E0-33A1-430A-9281-21AACFB11F7B}" type="slidenum">
              <a:rPr lang="fr-CA" smtClean="0"/>
              <a:pPr>
                <a:defRPr/>
              </a:pPr>
              <a:t>‹n°›</a:t>
            </a:fld>
            <a:endParaRPr lang="fr-CA" dirty="0"/>
          </a:p>
        </p:txBody>
      </p:sp>
    </p:spTree>
    <p:extLst>
      <p:ext uri="{BB962C8B-B14F-4D97-AF65-F5344CB8AC3E}">
        <p14:creationId xmlns:p14="http://schemas.microsoft.com/office/powerpoint/2010/main" val="1319032003"/>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fld id="{524DBB23-61F2-4833-95C9-69043EBFB04E}" type="datetimeFigureOut">
              <a:rPr lang="fr-CA" smtClean="0"/>
              <a:pPr>
                <a:defRPr/>
              </a:pPr>
              <a:t>2026-01-22</a:t>
            </a:fld>
            <a:endParaRPr lang="fr-CA" dirty="0"/>
          </a:p>
        </p:txBody>
      </p:sp>
      <p:sp>
        <p:nvSpPr>
          <p:cNvPr id="5" name="Footer Placeholder 4"/>
          <p:cNvSpPr>
            <a:spLocks noGrp="1"/>
          </p:cNvSpPr>
          <p:nvPr>
            <p:ph type="ftr" sz="quarter" idx="11"/>
          </p:nvPr>
        </p:nvSpPr>
        <p:spPr/>
        <p:txBody>
          <a:bodyPr/>
          <a:lstStyle/>
          <a:p>
            <a:pPr>
              <a:defRPr/>
            </a:pPr>
            <a:endParaRPr lang="fr-CA"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3F6162EF-5D77-460E-911A-52DA1CB9DB67}" type="slidenum">
              <a:rPr lang="fr-CA" smtClean="0"/>
              <a:pPr>
                <a:defRPr/>
              </a:pPr>
              <a:t>‹n°›</a:t>
            </a:fld>
            <a:endParaRPr lang="fr-CA" dirty="0"/>
          </a:p>
        </p:txBody>
      </p:sp>
    </p:spTree>
    <p:extLst>
      <p:ext uri="{BB962C8B-B14F-4D97-AF65-F5344CB8AC3E}">
        <p14:creationId xmlns:p14="http://schemas.microsoft.com/office/powerpoint/2010/main" val="99527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fld id="{524DBB23-61F2-4833-95C9-69043EBFB04E}" type="datetimeFigureOut">
              <a:rPr lang="fr-CA" smtClean="0"/>
              <a:pPr>
                <a:defRPr/>
              </a:pPr>
              <a:t>2026-01-22</a:t>
            </a:fld>
            <a:endParaRPr lang="fr-CA" dirty="0"/>
          </a:p>
        </p:txBody>
      </p:sp>
      <p:sp>
        <p:nvSpPr>
          <p:cNvPr id="5" name="Footer Placeholder 4"/>
          <p:cNvSpPr>
            <a:spLocks noGrp="1"/>
          </p:cNvSpPr>
          <p:nvPr>
            <p:ph type="ftr" sz="quarter" idx="11"/>
          </p:nvPr>
        </p:nvSpPr>
        <p:spPr/>
        <p:txBody>
          <a:bodyPr/>
          <a:lstStyle/>
          <a:p>
            <a:pPr>
              <a:defRPr/>
            </a:pPr>
            <a:endParaRPr lang="fr-CA"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3F6162EF-5D77-460E-911A-52DA1CB9DB67}" type="slidenum">
              <a:rPr lang="fr-CA" smtClean="0"/>
              <a:pPr>
                <a:defRPr/>
              </a:pPr>
              <a:t>‹n°›</a:t>
            </a:fld>
            <a:endParaRPr lang="fr-CA"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84820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pPr>
              <a:defRPr/>
            </a:pPr>
            <a:fld id="{524DBB23-61F2-4833-95C9-69043EBFB04E}" type="datetimeFigureOut">
              <a:rPr lang="fr-CA" smtClean="0"/>
              <a:pPr>
                <a:defRPr/>
              </a:pPr>
              <a:t>2026-01-22</a:t>
            </a:fld>
            <a:endParaRPr lang="fr-CA" dirty="0"/>
          </a:p>
        </p:txBody>
      </p:sp>
      <p:sp>
        <p:nvSpPr>
          <p:cNvPr id="6" name="Footer Placeholder 5"/>
          <p:cNvSpPr>
            <a:spLocks noGrp="1"/>
          </p:cNvSpPr>
          <p:nvPr>
            <p:ph type="ftr" sz="quarter" idx="11"/>
          </p:nvPr>
        </p:nvSpPr>
        <p:spPr/>
        <p:txBody>
          <a:bodyPr/>
          <a:lstStyle/>
          <a:p>
            <a:pPr>
              <a:defRPr/>
            </a:pPr>
            <a:endParaRPr lang="fr-CA"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3F6162EF-5D77-460E-911A-52DA1CB9DB67}" type="slidenum">
              <a:rPr lang="fr-CA" smtClean="0"/>
              <a:pPr>
                <a:defRPr/>
              </a:pPr>
              <a:t>‹n°›</a:t>
            </a:fld>
            <a:endParaRPr lang="fr-CA" dirty="0"/>
          </a:p>
        </p:txBody>
      </p:sp>
    </p:spTree>
    <p:extLst>
      <p:ext uri="{BB962C8B-B14F-4D97-AF65-F5344CB8AC3E}">
        <p14:creationId xmlns:p14="http://schemas.microsoft.com/office/powerpoint/2010/main" val="2688353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pPr>
              <a:defRPr/>
            </a:pPr>
            <a:fld id="{524DBB23-61F2-4833-95C9-69043EBFB04E}" type="datetimeFigureOut">
              <a:rPr lang="fr-CA" smtClean="0"/>
              <a:pPr>
                <a:defRPr/>
              </a:pPr>
              <a:t>2026-01-22</a:t>
            </a:fld>
            <a:endParaRPr lang="fr-CA" dirty="0"/>
          </a:p>
        </p:txBody>
      </p:sp>
      <p:sp>
        <p:nvSpPr>
          <p:cNvPr id="6" name="Footer Placeholder 5"/>
          <p:cNvSpPr>
            <a:spLocks noGrp="1"/>
          </p:cNvSpPr>
          <p:nvPr>
            <p:ph type="ftr" sz="quarter" idx="11"/>
          </p:nvPr>
        </p:nvSpPr>
        <p:spPr/>
        <p:txBody>
          <a:bodyPr/>
          <a:lstStyle/>
          <a:p>
            <a:pPr>
              <a:defRPr/>
            </a:pPr>
            <a:endParaRPr lang="fr-CA"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3F6162EF-5D77-460E-911A-52DA1CB9DB67}" type="slidenum">
              <a:rPr lang="fr-CA" smtClean="0"/>
              <a:pPr>
                <a:defRPr/>
              </a:pPr>
              <a:t>‹n°›</a:t>
            </a:fld>
            <a:endParaRPr lang="fr-CA"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95967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pPr>
              <a:defRPr/>
            </a:pPr>
            <a:fld id="{524DBB23-61F2-4833-95C9-69043EBFB04E}" type="datetimeFigureOut">
              <a:rPr lang="fr-CA" smtClean="0"/>
              <a:pPr>
                <a:defRPr/>
              </a:pPr>
              <a:t>2026-01-22</a:t>
            </a:fld>
            <a:endParaRPr lang="fr-CA" dirty="0"/>
          </a:p>
        </p:txBody>
      </p:sp>
      <p:sp>
        <p:nvSpPr>
          <p:cNvPr id="6" name="Footer Placeholder 5"/>
          <p:cNvSpPr>
            <a:spLocks noGrp="1"/>
          </p:cNvSpPr>
          <p:nvPr>
            <p:ph type="ftr" sz="quarter" idx="11"/>
          </p:nvPr>
        </p:nvSpPr>
        <p:spPr/>
        <p:txBody>
          <a:bodyPr/>
          <a:lstStyle/>
          <a:p>
            <a:pPr>
              <a:defRPr/>
            </a:pPr>
            <a:endParaRPr lang="fr-CA"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3F6162EF-5D77-460E-911A-52DA1CB9DB67}" type="slidenum">
              <a:rPr lang="fr-CA" smtClean="0"/>
              <a:pPr>
                <a:defRPr/>
              </a:pPr>
              <a:t>‹n°›</a:t>
            </a:fld>
            <a:endParaRPr lang="fr-CA" dirty="0"/>
          </a:p>
        </p:txBody>
      </p:sp>
    </p:spTree>
    <p:extLst>
      <p:ext uri="{BB962C8B-B14F-4D97-AF65-F5344CB8AC3E}">
        <p14:creationId xmlns:p14="http://schemas.microsoft.com/office/powerpoint/2010/main" val="74765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9C1F4E15-710A-4C66-80C6-C081125B78D8}" type="datetimeFigureOut">
              <a:rPr lang="fr-CA" smtClean="0"/>
              <a:pPr>
                <a:defRPr/>
              </a:pPr>
              <a:t>2026-01-22</a:t>
            </a:fld>
            <a:endParaRPr lang="fr-CA" dirty="0"/>
          </a:p>
        </p:txBody>
      </p:sp>
      <p:sp>
        <p:nvSpPr>
          <p:cNvPr id="5" name="Footer Placeholder 4"/>
          <p:cNvSpPr>
            <a:spLocks noGrp="1"/>
          </p:cNvSpPr>
          <p:nvPr>
            <p:ph type="ftr" sz="quarter" idx="11"/>
          </p:nvPr>
        </p:nvSpPr>
        <p:spPr/>
        <p:txBody>
          <a:bodyPr/>
          <a:lstStyle/>
          <a:p>
            <a:pPr>
              <a:defRPr/>
            </a:pPr>
            <a:endParaRPr lang="fr-CA"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96A75D7C-955D-479D-B5FB-28E1F8ED6438}" type="slidenum">
              <a:rPr lang="fr-CA" smtClean="0"/>
              <a:pPr>
                <a:defRPr/>
              </a:pPr>
              <a:t>‹n°›</a:t>
            </a:fld>
            <a:endParaRPr lang="fr-CA" dirty="0"/>
          </a:p>
        </p:txBody>
      </p:sp>
    </p:spTree>
    <p:extLst>
      <p:ext uri="{BB962C8B-B14F-4D97-AF65-F5344CB8AC3E}">
        <p14:creationId xmlns:p14="http://schemas.microsoft.com/office/powerpoint/2010/main" val="3276528175"/>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216E5526-1122-49AC-BB0F-24D8D515F9A3}" type="datetimeFigureOut">
              <a:rPr lang="fr-CA" smtClean="0"/>
              <a:pPr>
                <a:defRPr/>
              </a:pPr>
              <a:t>2026-01-22</a:t>
            </a:fld>
            <a:endParaRPr lang="fr-CA" dirty="0"/>
          </a:p>
        </p:txBody>
      </p:sp>
      <p:sp>
        <p:nvSpPr>
          <p:cNvPr id="5" name="Footer Placeholder 4"/>
          <p:cNvSpPr>
            <a:spLocks noGrp="1"/>
          </p:cNvSpPr>
          <p:nvPr>
            <p:ph type="ftr" sz="quarter" idx="11"/>
          </p:nvPr>
        </p:nvSpPr>
        <p:spPr/>
        <p:txBody>
          <a:bodyPr/>
          <a:lstStyle/>
          <a:p>
            <a:pPr>
              <a:defRPr/>
            </a:pPr>
            <a:endParaRPr lang="fr-CA"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EB45122C-2D97-4933-A9B1-8CB92166F700}" type="slidenum">
              <a:rPr lang="fr-CA" smtClean="0"/>
              <a:pPr>
                <a:defRPr/>
              </a:pPr>
              <a:t>‹n°›</a:t>
            </a:fld>
            <a:endParaRPr lang="fr-CA" dirty="0"/>
          </a:p>
        </p:txBody>
      </p:sp>
    </p:spTree>
    <p:extLst>
      <p:ext uri="{BB962C8B-B14F-4D97-AF65-F5344CB8AC3E}">
        <p14:creationId xmlns:p14="http://schemas.microsoft.com/office/powerpoint/2010/main" val="14615909"/>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fr-FR"/>
              <a:t>Modifiez le style du titre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249C04AC-1C7A-4521-848A-B66D922A1C3F}" type="datetimeFigureOut">
              <a:rPr lang="fr-CA" smtClean="0"/>
              <a:pPr>
                <a:defRPr/>
              </a:pPr>
              <a:t>2026-01-22</a:t>
            </a:fld>
            <a:endParaRPr lang="fr-CA" dirty="0"/>
          </a:p>
        </p:txBody>
      </p:sp>
      <p:sp>
        <p:nvSpPr>
          <p:cNvPr id="5" name="Footer Placeholder 4"/>
          <p:cNvSpPr>
            <a:spLocks noGrp="1"/>
          </p:cNvSpPr>
          <p:nvPr>
            <p:ph type="ftr" sz="quarter" idx="11"/>
          </p:nvPr>
        </p:nvSpPr>
        <p:spPr/>
        <p:txBody>
          <a:bodyPr/>
          <a:lstStyle/>
          <a:p>
            <a:pPr>
              <a:defRPr/>
            </a:pPr>
            <a:endParaRPr lang="fr-CA"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p>
            <a:endParaRPr lang="fr-CA"/>
          </a:p>
        </p:txBody>
      </p:sp>
      <p:sp>
        <p:nvSpPr>
          <p:cNvPr id="6" name="Slide Number Placeholder 5"/>
          <p:cNvSpPr>
            <a:spLocks noGrp="1"/>
          </p:cNvSpPr>
          <p:nvPr>
            <p:ph type="sldNum" sz="quarter" idx="12"/>
          </p:nvPr>
        </p:nvSpPr>
        <p:spPr/>
        <p:txBody>
          <a:bodyPr/>
          <a:lstStyle/>
          <a:p>
            <a:pPr>
              <a:defRPr/>
            </a:pPr>
            <a:fld id="{21170E6E-D106-4D16-AEC3-266B5005595D}" type="slidenum">
              <a:rPr lang="fr-CA" smtClean="0"/>
              <a:pPr>
                <a:defRPr/>
              </a:pPr>
              <a:t>‹n°›</a:t>
            </a:fld>
            <a:endParaRPr lang="fr-CA" dirty="0"/>
          </a:p>
        </p:txBody>
      </p:sp>
    </p:spTree>
    <p:extLst>
      <p:ext uri="{BB962C8B-B14F-4D97-AF65-F5344CB8AC3E}">
        <p14:creationId xmlns:p14="http://schemas.microsoft.com/office/powerpoint/2010/main" val="1966385338"/>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fld id="{D5C064C0-531C-47B0-95F4-FEF3D66F5C96}" type="datetimeFigureOut">
              <a:rPr lang="fr-CA" smtClean="0"/>
              <a:pPr>
                <a:defRPr/>
              </a:pPr>
              <a:t>2026-01-22</a:t>
            </a:fld>
            <a:endParaRPr lang="fr-CA" dirty="0"/>
          </a:p>
        </p:txBody>
      </p:sp>
      <p:sp>
        <p:nvSpPr>
          <p:cNvPr id="5" name="Footer Placeholder 4"/>
          <p:cNvSpPr>
            <a:spLocks noGrp="1"/>
          </p:cNvSpPr>
          <p:nvPr>
            <p:ph type="ftr" sz="quarter" idx="11"/>
          </p:nvPr>
        </p:nvSpPr>
        <p:spPr/>
        <p:txBody>
          <a:bodyPr/>
          <a:lstStyle/>
          <a:p>
            <a:pPr>
              <a:defRPr/>
            </a:pPr>
            <a:endParaRPr lang="fr-CA"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65FAC728-75FB-4EF5-8BFD-9CBB9D9A8BBC}" type="slidenum">
              <a:rPr lang="fr-CA" smtClean="0"/>
              <a:pPr>
                <a:defRPr/>
              </a:pPr>
              <a:t>‹n°›</a:t>
            </a:fld>
            <a:endParaRPr lang="fr-CA" dirty="0"/>
          </a:p>
        </p:txBody>
      </p:sp>
    </p:spTree>
    <p:extLst>
      <p:ext uri="{BB962C8B-B14F-4D97-AF65-F5344CB8AC3E}">
        <p14:creationId xmlns:p14="http://schemas.microsoft.com/office/powerpoint/2010/main" val="3083441887"/>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fld id="{7C535C93-D46C-4883-832D-D4469A7C0A43}" type="datetimeFigureOut">
              <a:rPr lang="fr-CA" smtClean="0"/>
              <a:pPr>
                <a:defRPr/>
              </a:pPr>
              <a:t>2026-01-22</a:t>
            </a:fld>
            <a:endParaRPr lang="fr-CA" dirty="0"/>
          </a:p>
        </p:txBody>
      </p:sp>
      <p:sp>
        <p:nvSpPr>
          <p:cNvPr id="6" name="Footer Placeholder 5"/>
          <p:cNvSpPr>
            <a:spLocks noGrp="1"/>
          </p:cNvSpPr>
          <p:nvPr>
            <p:ph type="ftr" sz="quarter" idx="11"/>
          </p:nvPr>
        </p:nvSpPr>
        <p:spPr/>
        <p:txBody>
          <a:bodyPr/>
          <a:lstStyle/>
          <a:p>
            <a:pPr>
              <a:defRPr/>
            </a:pPr>
            <a:endParaRPr lang="fr-CA"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p>
            <a:endParaRPr lang="fr-CA"/>
          </a:p>
        </p:txBody>
      </p:sp>
      <p:sp>
        <p:nvSpPr>
          <p:cNvPr id="10" name="Slide Number Placeholder 5"/>
          <p:cNvSpPr>
            <a:spLocks noGrp="1"/>
          </p:cNvSpPr>
          <p:nvPr>
            <p:ph type="sldNum" sz="quarter" idx="12"/>
          </p:nvPr>
        </p:nvSpPr>
        <p:spPr>
          <a:xfrm>
            <a:off x="511228" y="787783"/>
            <a:ext cx="584978" cy="365125"/>
          </a:xfrm>
        </p:spPr>
        <p:txBody>
          <a:bodyPr/>
          <a:lstStyle/>
          <a:p>
            <a:pPr>
              <a:defRPr/>
            </a:pPr>
            <a:fld id="{A169D2B5-2486-4E2D-9334-BAE5F3E34A53}" type="slidenum">
              <a:rPr lang="fr-CA" smtClean="0"/>
              <a:pPr>
                <a:defRPr/>
              </a:pPr>
              <a:t>‹n°›</a:t>
            </a:fld>
            <a:endParaRPr lang="fr-CA" dirty="0"/>
          </a:p>
        </p:txBody>
      </p:sp>
    </p:spTree>
    <p:extLst>
      <p:ext uri="{BB962C8B-B14F-4D97-AF65-F5344CB8AC3E}">
        <p14:creationId xmlns:p14="http://schemas.microsoft.com/office/powerpoint/2010/main" val="3084439879"/>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fld id="{B4E82591-E257-474F-B85A-DBCD50634E77}" type="datetimeFigureOut">
              <a:rPr lang="fr-CA" smtClean="0"/>
              <a:pPr>
                <a:defRPr/>
              </a:pPr>
              <a:t>2026-01-22</a:t>
            </a:fld>
            <a:endParaRPr lang="fr-CA" dirty="0"/>
          </a:p>
        </p:txBody>
      </p:sp>
      <p:sp>
        <p:nvSpPr>
          <p:cNvPr id="8" name="Footer Placeholder 7"/>
          <p:cNvSpPr>
            <a:spLocks noGrp="1"/>
          </p:cNvSpPr>
          <p:nvPr>
            <p:ph type="ftr" sz="quarter" idx="11"/>
          </p:nvPr>
        </p:nvSpPr>
        <p:spPr/>
        <p:txBody>
          <a:bodyPr/>
          <a:lstStyle/>
          <a:p>
            <a:pPr>
              <a:defRPr/>
            </a:pPr>
            <a:endParaRPr lang="fr-CA"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p>
            <a:endParaRPr lang="fr-CA"/>
          </a:p>
        </p:txBody>
      </p:sp>
      <p:sp>
        <p:nvSpPr>
          <p:cNvPr id="12" name="Slide Number Placeholder 5"/>
          <p:cNvSpPr>
            <a:spLocks noGrp="1"/>
          </p:cNvSpPr>
          <p:nvPr>
            <p:ph type="sldNum" sz="quarter" idx="12"/>
          </p:nvPr>
        </p:nvSpPr>
        <p:spPr>
          <a:xfrm>
            <a:off x="511228" y="787783"/>
            <a:ext cx="584978" cy="365125"/>
          </a:xfrm>
        </p:spPr>
        <p:txBody>
          <a:bodyPr/>
          <a:lstStyle/>
          <a:p>
            <a:pPr>
              <a:defRPr/>
            </a:pPr>
            <a:fld id="{1E4F4BFD-E313-47A9-93C5-D744212D4EAE}" type="slidenum">
              <a:rPr lang="fr-CA" smtClean="0"/>
              <a:pPr>
                <a:defRPr/>
              </a:pPr>
              <a:t>‹n°›</a:t>
            </a:fld>
            <a:endParaRPr lang="fr-CA" dirty="0"/>
          </a:p>
        </p:txBody>
      </p:sp>
    </p:spTree>
    <p:extLst>
      <p:ext uri="{BB962C8B-B14F-4D97-AF65-F5344CB8AC3E}">
        <p14:creationId xmlns:p14="http://schemas.microsoft.com/office/powerpoint/2010/main" val="2092702485"/>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fld id="{46C108AE-DF6C-4152-8B0F-F58105FB3A09}" type="datetimeFigureOut">
              <a:rPr lang="fr-CA" smtClean="0"/>
              <a:pPr>
                <a:defRPr/>
              </a:pPr>
              <a:t>2026-01-22</a:t>
            </a:fld>
            <a:endParaRPr lang="fr-CA" dirty="0"/>
          </a:p>
        </p:txBody>
      </p:sp>
      <p:sp>
        <p:nvSpPr>
          <p:cNvPr id="4" name="Footer Placeholder 3"/>
          <p:cNvSpPr>
            <a:spLocks noGrp="1"/>
          </p:cNvSpPr>
          <p:nvPr>
            <p:ph type="ftr" sz="quarter" idx="11"/>
          </p:nvPr>
        </p:nvSpPr>
        <p:spPr/>
        <p:txBody>
          <a:bodyPr/>
          <a:lstStyle/>
          <a:p>
            <a:pPr>
              <a:defRPr/>
            </a:pPr>
            <a:endParaRPr lang="fr-CA"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p>
            <a:endParaRPr lang="fr-CA"/>
          </a:p>
        </p:txBody>
      </p:sp>
      <p:sp>
        <p:nvSpPr>
          <p:cNvPr id="5" name="Slide Number Placeholder 4"/>
          <p:cNvSpPr>
            <a:spLocks noGrp="1"/>
          </p:cNvSpPr>
          <p:nvPr>
            <p:ph type="sldNum" sz="quarter" idx="12"/>
          </p:nvPr>
        </p:nvSpPr>
        <p:spPr/>
        <p:txBody>
          <a:bodyPr/>
          <a:lstStyle/>
          <a:p>
            <a:pPr>
              <a:defRPr/>
            </a:pPr>
            <a:fld id="{DE6B5ED2-E868-4E6B-BB79-9B0AE59C13AE}" type="slidenum">
              <a:rPr lang="fr-CA" smtClean="0"/>
              <a:pPr>
                <a:defRPr/>
              </a:pPr>
              <a:t>‹n°›</a:t>
            </a:fld>
            <a:endParaRPr lang="fr-CA" dirty="0"/>
          </a:p>
        </p:txBody>
      </p:sp>
    </p:spTree>
    <p:extLst>
      <p:ext uri="{BB962C8B-B14F-4D97-AF65-F5344CB8AC3E}">
        <p14:creationId xmlns:p14="http://schemas.microsoft.com/office/powerpoint/2010/main" val="507971218"/>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418DBDB-D996-4B05-8D89-A8F9CC645B42}" type="datetimeFigureOut">
              <a:rPr lang="fr-CA" smtClean="0"/>
              <a:pPr>
                <a:defRPr/>
              </a:pPr>
              <a:t>2026-01-22</a:t>
            </a:fld>
            <a:endParaRPr lang="fr-CA" dirty="0"/>
          </a:p>
        </p:txBody>
      </p:sp>
      <p:sp>
        <p:nvSpPr>
          <p:cNvPr id="3" name="Footer Placeholder 2"/>
          <p:cNvSpPr>
            <a:spLocks noGrp="1"/>
          </p:cNvSpPr>
          <p:nvPr>
            <p:ph type="ftr" sz="quarter" idx="11"/>
          </p:nvPr>
        </p:nvSpPr>
        <p:spPr/>
        <p:txBody>
          <a:bodyPr/>
          <a:lstStyle/>
          <a:p>
            <a:pPr>
              <a:defRPr/>
            </a:pPr>
            <a:endParaRPr lang="fr-CA"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p>
            <a:endParaRPr lang="fr-CA"/>
          </a:p>
        </p:txBody>
      </p:sp>
      <p:sp>
        <p:nvSpPr>
          <p:cNvPr id="4" name="Slide Number Placeholder 3"/>
          <p:cNvSpPr>
            <a:spLocks noGrp="1"/>
          </p:cNvSpPr>
          <p:nvPr>
            <p:ph type="sldNum" sz="quarter" idx="12"/>
          </p:nvPr>
        </p:nvSpPr>
        <p:spPr/>
        <p:txBody>
          <a:bodyPr/>
          <a:lstStyle/>
          <a:p>
            <a:pPr>
              <a:defRPr/>
            </a:pPr>
            <a:fld id="{54FA3CBC-5AFE-4680-AF55-1E3A57F20D88}" type="slidenum">
              <a:rPr lang="fr-CA" smtClean="0"/>
              <a:pPr>
                <a:defRPr/>
              </a:pPr>
              <a:t>‹n°›</a:t>
            </a:fld>
            <a:endParaRPr lang="fr-CA" dirty="0"/>
          </a:p>
        </p:txBody>
      </p:sp>
    </p:spTree>
    <p:extLst>
      <p:ext uri="{BB962C8B-B14F-4D97-AF65-F5344CB8AC3E}">
        <p14:creationId xmlns:p14="http://schemas.microsoft.com/office/powerpoint/2010/main" val="2601805115"/>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fld id="{A55B8246-6E6E-46DF-8FF2-F8DDE31DD8CA}" type="datetimeFigureOut">
              <a:rPr lang="fr-CA" smtClean="0"/>
              <a:pPr>
                <a:defRPr/>
              </a:pPr>
              <a:t>2026-01-22</a:t>
            </a:fld>
            <a:endParaRPr lang="fr-CA" dirty="0"/>
          </a:p>
        </p:txBody>
      </p:sp>
      <p:sp>
        <p:nvSpPr>
          <p:cNvPr id="6" name="Footer Placeholder 5"/>
          <p:cNvSpPr>
            <a:spLocks noGrp="1"/>
          </p:cNvSpPr>
          <p:nvPr>
            <p:ph type="ftr" sz="quarter" idx="11"/>
          </p:nvPr>
        </p:nvSpPr>
        <p:spPr/>
        <p:txBody>
          <a:bodyPr/>
          <a:lstStyle/>
          <a:p>
            <a:pPr>
              <a:defRPr/>
            </a:pPr>
            <a:endParaRPr lang="fr-CA"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72A0127E-E137-4E3D-B8D2-702595F5C5CE}" type="slidenum">
              <a:rPr lang="fr-CA" smtClean="0"/>
              <a:pPr>
                <a:defRPr/>
              </a:pPr>
              <a:t>‹n°›</a:t>
            </a:fld>
            <a:endParaRPr lang="fr-CA" dirty="0"/>
          </a:p>
        </p:txBody>
      </p:sp>
    </p:spTree>
    <p:extLst>
      <p:ext uri="{BB962C8B-B14F-4D97-AF65-F5344CB8AC3E}">
        <p14:creationId xmlns:p14="http://schemas.microsoft.com/office/powerpoint/2010/main" val="2583504239"/>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fld id="{51277D8D-5190-4A06-8FEE-62CC5899B083}" type="datetimeFigureOut">
              <a:rPr lang="fr-CA" smtClean="0"/>
              <a:pPr>
                <a:defRPr/>
              </a:pPr>
              <a:t>2026-01-22</a:t>
            </a:fld>
            <a:endParaRPr lang="fr-CA" dirty="0"/>
          </a:p>
        </p:txBody>
      </p:sp>
      <p:sp>
        <p:nvSpPr>
          <p:cNvPr id="6" name="Footer Placeholder 5"/>
          <p:cNvSpPr>
            <a:spLocks noGrp="1"/>
          </p:cNvSpPr>
          <p:nvPr>
            <p:ph type="ftr" sz="quarter" idx="11"/>
          </p:nvPr>
        </p:nvSpPr>
        <p:spPr/>
        <p:txBody>
          <a:bodyPr/>
          <a:lstStyle/>
          <a:p>
            <a:pPr>
              <a:defRPr/>
            </a:pPr>
            <a:endParaRPr lang="fr-CA"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DAA214EC-6372-4FCA-B50C-96C1E8D1B8B3}" type="slidenum">
              <a:rPr lang="fr-CA" smtClean="0"/>
              <a:pPr>
                <a:defRPr/>
              </a:pPr>
              <a:t>‹n°›</a:t>
            </a:fld>
            <a:endParaRPr lang="fr-CA" dirty="0"/>
          </a:p>
        </p:txBody>
      </p:sp>
    </p:spTree>
    <p:extLst>
      <p:ext uri="{BB962C8B-B14F-4D97-AF65-F5344CB8AC3E}">
        <p14:creationId xmlns:p14="http://schemas.microsoft.com/office/powerpoint/2010/main" val="2313938820"/>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CA"/>
            </a:p>
          </p:txBody>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CA"/>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CA"/>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CA"/>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CA"/>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CA"/>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CA"/>
            </a:p>
          </p:txBody>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CA"/>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CA"/>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CA"/>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CA"/>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CA"/>
            </a:p>
          </p:txBody>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CA"/>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CA"/>
            </a:p>
          </p:txBody>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CA"/>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CA"/>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CA"/>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CA"/>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CA"/>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CA"/>
            </a:p>
          </p:txBody>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CA"/>
            </a:p>
          </p:txBody>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CA"/>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CA"/>
            </a:p>
          </p:txBody>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CA"/>
            </a:p>
          </p:txBody>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24DBB23-61F2-4833-95C9-69043EBFB04E}" type="datetimeFigureOut">
              <a:rPr lang="fr-CA" smtClean="0"/>
              <a:pPr>
                <a:defRPr/>
              </a:pPr>
              <a:t>2026-01-22</a:t>
            </a:fld>
            <a:endParaRPr lang="fr-CA"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r-CA" dirty="0"/>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3F6162EF-5D77-460E-911A-52DA1CB9DB67}" type="slidenum">
              <a:rPr lang="fr-CA" smtClean="0"/>
              <a:pPr>
                <a:defRPr/>
              </a:pPr>
              <a:t>‹n°›</a:t>
            </a:fld>
            <a:endParaRPr lang="fr-CA" dirty="0"/>
          </a:p>
        </p:txBody>
      </p:sp>
    </p:spTree>
    <p:extLst>
      <p:ext uri="{BB962C8B-B14F-4D97-AF65-F5344CB8AC3E}">
        <p14:creationId xmlns:p14="http://schemas.microsoft.com/office/powerpoint/2010/main" val="17629727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ransition>
    <p:wipe dir="d"/>
  </p:transition>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microsoft.com/office/2007/relationships/hdphoto" Target="../media/hdphoto18.wdp"/></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5.xml"/><Relationship Id="rId4" Type="http://schemas.microsoft.com/office/2007/relationships/hdphoto" Target="../media/hdphoto21.wdp"/></Relationships>
</file>

<file path=ppt/slides/_rels/slide5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6.jpeg"/><Relationship Id="rId1" Type="http://schemas.openxmlformats.org/officeDocument/2006/relationships/slideLayout" Target="../slideLayouts/slideLayout7.xml"/><Relationship Id="rId5" Type="http://schemas.microsoft.com/office/2007/relationships/hdphoto" Target="../media/hdphoto24.wdp"/><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microsoft.com/office/2007/relationships/hdphoto" Target="../media/hdphoto26.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84.jpe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85.jpeg"/></Relationships>
</file>

<file path=ppt/slides/_rels/slide6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86.jpeg"/><Relationship Id="rId1" Type="http://schemas.openxmlformats.org/officeDocument/2006/relationships/slideLayout" Target="../slideLayouts/slideLayout7.xml"/><Relationship Id="rId5" Type="http://schemas.microsoft.com/office/2007/relationships/hdphoto" Target="../media/hdphoto30.wdp"/><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88.jpeg"/><Relationship Id="rId1" Type="http://schemas.openxmlformats.org/officeDocument/2006/relationships/slideLayout" Target="../slideLayouts/slideLayout7.xml"/><Relationship Id="rId5" Type="http://schemas.microsoft.com/office/2007/relationships/hdphoto" Target="../media/hdphoto32.wdp"/><Relationship Id="rId4" Type="http://schemas.openxmlformats.org/officeDocument/2006/relationships/image" Target="../media/image8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683568" y="548680"/>
            <a:ext cx="8229600" cy="99444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1" hangingPunct="1"/>
            <a:r>
              <a:rPr lang="fr-CA" b="1" dirty="0">
                <a:solidFill>
                  <a:schemeClr val="tx1"/>
                </a:solidFill>
                <a:latin typeface="Monotype Corsiva" pitchFamily="66" charset="0"/>
              </a:rPr>
              <a:t>            En quête de nouvelles trouvailles</a:t>
            </a:r>
          </a:p>
        </p:txBody>
      </p:sp>
      <p:pic>
        <p:nvPicPr>
          <p:cNvPr id="6" name="Image 5" descr="DSCF2756.JPG"/>
          <p:cNvPicPr>
            <a:picLocks noChangeAspect="1"/>
          </p:cNvPicPr>
          <p:nvPr/>
        </p:nvPicPr>
        <p:blipFill>
          <a:blip r:embed="rId2" cstate="print"/>
          <a:srcRect t="4063"/>
          <a:stretch>
            <a:fillRect/>
          </a:stretch>
        </p:blipFill>
        <p:spPr>
          <a:xfrm>
            <a:off x="1547664" y="1521424"/>
            <a:ext cx="6334221" cy="4046112"/>
          </a:xfrm>
          <a:prstGeom prst="rect">
            <a:avLst/>
          </a:prstGeom>
          <a:ln>
            <a:noFill/>
          </a:ln>
          <a:effectLst>
            <a:outerShdw blurRad="292100" dist="139700" dir="2700000" algn="tl" rotWithShape="0">
              <a:srgbClr val="333333">
                <a:alpha val="65000"/>
              </a:srgbClr>
            </a:outerShdw>
          </a:effectLst>
        </p:spPr>
      </p:pic>
      <p:sp>
        <p:nvSpPr>
          <p:cNvPr id="2054" name="ZoneTexte 7"/>
          <p:cNvSpPr txBox="1">
            <a:spLocks noChangeArrowheads="1"/>
          </p:cNvSpPr>
          <p:nvPr/>
        </p:nvSpPr>
        <p:spPr bwMode="auto">
          <a:xfrm>
            <a:off x="3347864" y="5786100"/>
            <a:ext cx="3132349" cy="52322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fr-CA" sz="2800" dirty="0"/>
              <a:t>Josée Tétreault</a:t>
            </a:r>
          </a:p>
        </p:txBody>
      </p:sp>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5"/>
          <p:cNvSpPr>
            <a:spLocks noChangeArrowheads="1"/>
          </p:cNvSpPr>
          <p:nvPr/>
        </p:nvSpPr>
        <p:spPr bwMode="auto">
          <a:xfrm>
            <a:off x="1187624" y="476672"/>
            <a:ext cx="7704855" cy="169277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400" b="1" dirty="0">
                <a:latin typeface="Arial" pitchFamily="34" charset="0"/>
                <a:cs typeface="Arial" pitchFamily="34" charset="0"/>
              </a:rPr>
              <a:t>Archives historiques </a:t>
            </a:r>
          </a:p>
          <a:p>
            <a:pPr algn="ctr"/>
            <a:r>
              <a:rPr lang="fr-CA" sz="2400" b="1" dirty="0">
                <a:latin typeface="Arial" pitchFamily="34" charset="0"/>
                <a:cs typeface="Arial" pitchFamily="34" charset="0"/>
              </a:rPr>
              <a:t>de l’Archidiocèse de Québec</a:t>
            </a:r>
          </a:p>
          <a:p>
            <a:pPr algn="ctr"/>
            <a:endParaRPr lang="fr-CA" sz="800" dirty="0">
              <a:latin typeface="Arial" pitchFamily="34" charset="0"/>
              <a:cs typeface="Arial" pitchFamily="34" charset="0"/>
            </a:endParaRPr>
          </a:p>
          <a:p>
            <a:pPr algn="ctr"/>
            <a:r>
              <a:rPr lang="fr-CA" sz="2400" dirty="0"/>
              <a:t>Liste de la confrérie du Scapulaire de </a:t>
            </a:r>
            <a:br>
              <a:rPr lang="fr-CA" sz="2400" dirty="0"/>
            </a:br>
            <a:r>
              <a:rPr lang="fr-CA" sz="2400" dirty="0"/>
              <a:t>Notre-Dame du Mont-Carmel </a:t>
            </a:r>
            <a:endParaRPr lang="fr-CA" sz="2400" dirty="0">
              <a:latin typeface="Arial" pitchFamily="34" charset="0"/>
              <a:cs typeface="Arial" pitchFamily="34" charset="0"/>
            </a:endParaRPr>
          </a:p>
        </p:txBody>
      </p:sp>
      <p:pic>
        <p:nvPicPr>
          <p:cNvPr id="5" name="Image 4">
            <a:extLst>
              <a:ext uri="{FF2B5EF4-FFF2-40B4-BE49-F238E27FC236}">
                <a16:creationId xmlns:a16="http://schemas.microsoft.com/office/drawing/2014/main" id="{01598489-568A-F9BF-4318-62B3EF75FB04}"/>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699792" y="2420888"/>
            <a:ext cx="4924112" cy="4038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4615279"/>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F5042.JPG"/>
          <p:cNvPicPr>
            <a:picLocks noChangeAspect="1"/>
          </p:cNvPicPr>
          <p:nvPr/>
        </p:nvPicPr>
        <p:blipFill>
          <a:blip r:embed="rId2" cstate="print"/>
          <a:stretch>
            <a:fillRect/>
          </a:stretch>
        </p:blipFill>
        <p:spPr>
          <a:xfrm>
            <a:off x="1763688" y="1700808"/>
            <a:ext cx="5904656" cy="4428492"/>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827584" y="623588"/>
            <a:ext cx="7776864"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 </a:t>
            </a:r>
            <a:r>
              <a:rPr lang="fr-CA" sz="2600" b="1" dirty="0"/>
              <a:t>Archives de l’évêché de Saint-Hyacinthe</a:t>
            </a:r>
          </a:p>
        </p:txBody>
      </p:sp>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3045" t="36450" r="17891" b="13670"/>
          <a:stretch>
            <a:fillRect/>
          </a:stretch>
        </p:blipFill>
        <p:spPr bwMode="auto">
          <a:xfrm>
            <a:off x="1115616" y="2132856"/>
            <a:ext cx="6984776" cy="4035648"/>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1115616" y="692697"/>
            <a:ext cx="6912768"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000" b="1" dirty="0"/>
              <a:t>Acte de mariage de </a:t>
            </a:r>
          </a:p>
          <a:p>
            <a:pPr algn="ctr"/>
            <a:r>
              <a:rPr lang="fr-CA" sz="2000" b="1" dirty="0"/>
              <a:t>Joseph-Ovila Toutant et Marie-Rose-Anna Duhamel </a:t>
            </a:r>
          </a:p>
          <a:p>
            <a:pPr algn="ctr"/>
            <a:endParaRPr lang="fr-CA" sz="800" b="1" dirty="0"/>
          </a:p>
          <a:p>
            <a:pPr algn="ctr"/>
            <a:r>
              <a:rPr lang="fr-CA" sz="1600" b="1" dirty="0"/>
              <a:t> </a:t>
            </a:r>
            <a:r>
              <a:rPr lang="fr-CA" sz="2000" dirty="0"/>
              <a:t>Saint-Valérien-de-Milton, 1911</a:t>
            </a:r>
          </a:p>
          <a:p>
            <a:pPr algn="ctr"/>
            <a:endParaRPr lang="fr-CA" sz="2000" b="1" dirty="0"/>
          </a:p>
        </p:txBody>
      </p:sp>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F5015.JPG"/>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59450" t="23659" r="7476" b="4851"/>
          <a:stretch>
            <a:fillRect/>
          </a:stretch>
        </p:blipFill>
        <p:spPr>
          <a:xfrm>
            <a:off x="971600" y="1268760"/>
            <a:ext cx="3456383" cy="5369739"/>
          </a:xfrm>
          <a:prstGeom prst="rect">
            <a:avLst/>
          </a:prstGeom>
          <a:ln>
            <a:noFill/>
          </a:ln>
          <a:effectLst>
            <a:outerShdw blurRad="292100" dist="139700" dir="2700000" algn="tl" rotWithShape="0">
              <a:srgbClr val="333333">
                <a:alpha val="65000"/>
              </a:srgbClr>
            </a:outerShdw>
          </a:effectLst>
        </p:spPr>
      </p:pic>
      <p:pic>
        <p:nvPicPr>
          <p:cNvPr id="3" name="Image 2" descr="DSCF5016.JPG"/>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rcRect l="55512" t="12201" r="5113" b="38964"/>
          <a:stretch>
            <a:fillRect/>
          </a:stretch>
        </p:blipFill>
        <p:spPr>
          <a:xfrm>
            <a:off x="5076056" y="2878154"/>
            <a:ext cx="3456384" cy="3215142"/>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4644008" y="764704"/>
            <a:ext cx="3960440" cy="22467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de l’évêché de</a:t>
            </a:r>
          </a:p>
          <a:p>
            <a:pPr algn="ctr"/>
            <a:r>
              <a:rPr lang="fr-CA" sz="2400" b="1" dirty="0"/>
              <a:t> Saint-Hyacinthe</a:t>
            </a:r>
          </a:p>
          <a:p>
            <a:pPr algn="ctr"/>
            <a:endParaRPr lang="fr-CA" sz="800" dirty="0"/>
          </a:p>
          <a:p>
            <a:pPr algn="ctr"/>
            <a:r>
              <a:rPr lang="fr-CA" sz="2000" dirty="0"/>
              <a:t>Demande de dispense pour consanguinité</a:t>
            </a:r>
          </a:p>
          <a:p>
            <a:pPr algn="ctr"/>
            <a:endParaRPr lang="fr-CA" sz="800" dirty="0"/>
          </a:p>
          <a:p>
            <a:pPr algn="ctr"/>
            <a:r>
              <a:rPr lang="fr-CA" sz="1400" dirty="0"/>
              <a:t>Saint-Valérien-de-Milton, 1911</a:t>
            </a:r>
          </a:p>
          <a:p>
            <a:pPr algn="ctr"/>
            <a:endParaRPr lang="fr-CA" dirty="0"/>
          </a:p>
        </p:txBody>
      </p:sp>
    </p:spTree>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10000"/>
          </a:blip>
          <a:srcRect l="25496" t="23939" r="24302" b="11831"/>
          <a:stretch>
            <a:fillRect/>
          </a:stretch>
        </p:blipFill>
        <p:spPr bwMode="auto">
          <a:xfrm>
            <a:off x="3563888" y="889853"/>
            <a:ext cx="5256584" cy="5380268"/>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323528" y="1988840"/>
            <a:ext cx="3024336" cy="31393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Acte de mariage d’Antoine Pinsonneau et Aurore Brin </a:t>
            </a:r>
          </a:p>
          <a:p>
            <a:pPr algn="ctr"/>
            <a:endParaRPr lang="fr-CA" b="1" dirty="0"/>
          </a:p>
          <a:p>
            <a:pPr algn="ctr"/>
            <a:r>
              <a:rPr lang="fr-CA" b="1" dirty="0"/>
              <a:t> </a:t>
            </a:r>
            <a:r>
              <a:rPr lang="fr-CA" dirty="0"/>
              <a:t>Saint-Valérien-de-Milton, 1895</a:t>
            </a:r>
          </a:p>
          <a:p>
            <a:pPr algn="ctr"/>
            <a:endParaRPr lang="en-CA" sz="1600" b="1" dirty="0"/>
          </a:p>
          <a:p>
            <a:pPr algn="ctr"/>
            <a:r>
              <a:rPr lang="en-CA" sz="1600" dirty="0"/>
              <a:t>Dispense accordée par le tribunal de Rome</a:t>
            </a:r>
            <a:endParaRPr lang="fr-CA" sz="1600" dirty="0"/>
          </a:p>
        </p:txBody>
      </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3"/>
          <p:cNvSpPr>
            <a:spLocks noGrp="1"/>
          </p:cNvSpPr>
          <p:nvPr>
            <p:ph type="title"/>
          </p:nvPr>
        </p:nvSpPr>
        <p:spPr>
          <a:xfrm>
            <a:off x="611560" y="332656"/>
            <a:ext cx="8229600" cy="151216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eaLnBrk="1" hangingPunct="1">
              <a:lnSpc>
                <a:spcPct val="150000"/>
              </a:lnSpc>
            </a:pPr>
            <a:r>
              <a:rPr lang="fr-CA" sz="2700" b="1" dirty="0">
                <a:solidFill>
                  <a:schemeClr val="tx1"/>
                </a:solidFill>
              </a:rPr>
              <a:t>Archives de l’évêché de Saint-Hyacinthe </a:t>
            </a:r>
            <a:br>
              <a:rPr lang="fr-CA" sz="2400" dirty="0">
                <a:solidFill>
                  <a:schemeClr val="tx1"/>
                </a:solidFill>
              </a:rPr>
            </a:br>
            <a:r>
              <a:rPr lang="fr-CA" sz="2200" dirty="0">
                <a:solidFill>
                  <a:schemeClr val="tx1"/>
                </a:solidFill>
              </a:rPr>
              <a:t>Demande de dispense pour consanguinité</a:t>
            </a:r>
            <a:br>
              <a:rPr lang="fr-CA" sz="3200" b="1" dirty="0">
                <a:solidFill>
                  <a:schemeClr val="tx1"/>
                </a:solidFill>
              </a:rPr>
            </a:br>
            <a:r>
              <a:rPr lang="fr-CA" sz="2000" dirty="0">
                <a:solidFill>
                  <a:schemeClr val="tx1"/>
                </a:solidFill>
              </a:rPr>
              <a:t>Saint-Valérien-de-Milton, 1895</a:t>
            </a:r>
            <a:br>
              <a:rPr lang="fr-CA" sz="3200" b="1" dirty="0">
                <a:solidFill>
                  <a:schemeClr val="tx1"/>
                </a:solidFill>
              </a:rPr>
            </a:br>
            <a:endParaRPr lang="fr-CA" sz="1600" b="1" dirty="0">
              <a:solidFill>
                <a:schemeClr val="tx1"/>
              </a:solidFill>
            </a:endParaRPr>
          </a:p>
        </p:txBody>
      </p:sp>
      <p:sp>
        <p:nvSpPr>
          <p:cNvPr id="5" name="Espace réservé du contenu 4"/>
          <p:cNvSpPr>
            <a:spLocks noGrp="1"/>
          </p:cNvSpPr>
          <p:nvPr>
            <p:ph idx="1"/>
          </p:nvPr>
        </p:nvSpPr>
        <p:spPr>
          <a:xfrm>
            <a:off x="827584" y="1988840"/>
            <a:ext cx="7740476" cy="4182112"/>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ormAutofit fontScale="92500" lnSpcReduction="10000"/>
          </a:bodyPr>
          <a:lstStyle/>
          <a:p>
            <a:pPr algn="just" eaLnBrk="1" fontAlgn="auto" hangingPunct="1">
              <a:spcAft>
                <a:spcPts val="0"/>
              </a:spcAft>
              <a:buFont typeface="Arial" pitchFamily="34" charset="0"/>
              <a:buNone/>
              <a:defRPr/>
            </a:pPr>
            <a:r>
              <a:rPr lang="fr-CA" sz="1600" dirty="0"/>
              <a:t>   «  </a:t>
            </a:r>
            <a:r>
              <a:rPr lang="fr-CA" sz="1600" dirty="0">
                <a:latin typeface="+mj-lt"/>
              </a:rPr>
              <a:t>Monseigneur, </a:t>
            </a:r>
          </a:p>
          <a:p>
            <a:pPr algn="just" eaLnBrk="1" fontAlgn="auto" hangingPunct="1">
              <a:spcAft>
                <a:spcPts val="0"/>
              </a:spcAft>
              <a:buFont typeface="Arial" pitchFamily="34" charset="0"/>
              <a:buNone/>
              <a:defRPr/>
            </a:pPr>
            <a:r>
              <a:rPr lang="fr-CA" sz="1600" dirty="0">
                <a:latin typeface="+mj-lt"/>
              </a:rPr>
              <a:t>	Un jeune homme du nom d’Antoine Pinsonneau de St-Sébastien âgé de 28 ans est venu me voir avec sa cousine Aurore Brun de ma paroisse âgée de 21 ans, me priant de vous écrire pour obtenir une dispense du 2</a:t>
            </a:r>
            <a:r>
              <a:rPr lang="fr-CA" sz="1600" baseline="30000" dirty="0">
                <a:latin typeface="+mj-lt"/>
              </a:rPr>
              <a:t>e</a:t>
            </a:r>
            <a:r>
              <a:rPr lang="fr-CA" sz="1600" dirty="0">
                <a:latin typeface="+mj-lt"/>
              </a:rPr>
              <a:t> degré de consanguinité. Il y a déjà quelques années que ce jeune homme désire se marier avec sa cousine. J’ai éloigné ce mariage espérant que le jeune homme finirait par changer de sentiment et j’étais en cela aidé par la mère de la fille. La mère est morte il y a quelques semaines et voilà que ça recommence avec plus d’opiniâtreté que par le passé. […] Je pense donc qu’il est grand temps que ça finisse. Il est assez probable qu’ils auraient dû se marier plus tôt. J’ai déjà eu assez d’inquiétude au sujet de la jeune fille pendant que sa mère vivait pour la surveiller, il me serait impossible de la maintenir maintenant que je ne suis plus secondé par la mère. Je pense qu’il serait à propos de solliciter les dispenses pour le plus grand bien présent de l’un et de l’autre. Je leur ai donné une bonne semonce samedi dernier lorsqu’il se sont arrêtés chez moi revenant de Saint-Hyacinthe à huit heures du soir.[…] » </a:t>
            </a:r>
          </a:p>
          <a:p>
            <a:pPr algn="just" eaLnBrk="1" fontAlgn="auto" hangingPunct="1">
              <a:spcAft>
                <a:spcPts val="0"/>
              </a:spcAft>
              <a:buFont typeface="Arial" pitchFamily="34" charset="0"/>
              <a:buNone/>
              <a:defRPr/>
            </a:pPr>
            <a:r>
              <a:rPr lang="fr-CA" sz="1600" i="1" dirty="0">
                <a:latin typeface="+mj-lt"/>
              </a:rPr>
              <a:t>	Curé François-Paul Côté ,1895</a:t>
            </a:r>
          </a:p>
        </p:txBody>
      </p:sp>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0631" t="31086" r="36804" b="16039"/>
          <a:stretch>
            <a:fillRect/>
          </a:stretch>
        </p:blipFill>
        <p:spPr bwMode="auto">
          <a:xfrm>
            <a:off x="1619076" y="1556792"/>
            <a:ext cx="5905847" cy="4752528"/>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719572" y="332656"/>
            <a:ext cx="7704856" cy="80021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000" b="1" dirty="0"/>
              <a:t>Acte de mariage de Ferdinand Rondeau et Zéphirine Houle</a:t>
            </a:r>
          </a:p>
          <a:p>
            <a:pPr algn="ctr"/>
            <a:endParaRPr lang="fr-CA" sz="800" b="1" dirty="0"/>
          </a:p>
          <a:p>
            <a:pPr algn="ctr"/>
            <a:r>
              <a:rPr lang="fr-CA" dirty="0"/>
              <a:t>Saint-Valérien-de-Milton, 1915</a:t>
            </a:r>
          </a:p>
        </p:txBody>
      </p:sp>
    </p:spTree>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F5022.JPG"/>
          <p:cNvPicPr>
            <a:picLocks noChangeAspect="1"/>
          </p:cNvPicPr>
          <p:nvPr/>
        </p:nvPicPr>
        <p:blipFill>
          <a:blip r:embed="rId2" cstate="print">
            <a:lum bright="1000" contrast="46000"/>
            <a:extLst>
              <a:ext uri="{BEBA8EAE-BF5A-486C-A8C5-ECC9F3942E4B}">
                <a14:imgProps xmlns:a14="http://schemas.microsoft.com/office/drawing/2010/main">
                  <a14:imgLayer r:embed="rId3">
                    <a14:imgEffect>
                      <a14:sharpenSoften amount="50000"/>
                    </a14:imgEffect>
                  </a14:imgLayer>
                </a14:imgProps>
              </a:ext>
            </a:extLst>
          </a:blip>
          <a:srcRect l="3801" t="13251" r="10801" b="14300"/>
          <a:stretch>
            <a:fillRect/>
          </a:stretch>
        </p:blipFill>
        <p:spPr>
          <a:xfrm>
            <a:off x="3707904" y="692696"/>
            <a:ext cx="5029080" cy="5688632"/>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251520" y="1340768"/>
            <a:ext cx="3384376" cy="35702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endParaRPr lang="fr-CA" sz="2400" dirty="0"/>
          </a:p>
          <a:p>
            <a:pPr algn="ctr"/>
            <a:r>
              <a:rPr lang="fr-CA" sz="2400" b="1" dirty="0"/>
              <a:t>Archives de l’évêché de Saint-Hyacinthe</a:t>
            </a:r>
          </a:p>
          <a:p>
            <a:pPr algn="ctr"/>
            <a:endParaRPr lang="fr-CA" sz="2400" dirty="0"/>
          </a:p>
          <a:p>
            <a:pPr algn="ctr"/>
            <a:r>
              <a:rPr lang="fr-CA" sz="2000" dirty="0"/>
              <a:t>Demande de dispense de publication des bans, de consanguinité et du temps prohibé</a:t>
            </a:r>
          </a:p>
          <a:p>
            <a:pPr algn="ctr"/>
            <a:endParaRPr lang="fr-CA" b="1" dirty="0"/>
          </a:p>
          <a:p>
            <a:pPr algn="ctr"/>
            <a:r>
              <a:rPr lang="fr-CA" sz="1400" dirty="0"/>
              <a:t>Saint-Valérien-de-Milton, 1915 </a:t>
            </a:r>
          </a:p>
          <a:p>
            <a:pPr algn="ctr"/>
            <a:endParaRPr lang="fr-CA" b="1" dirty="0"/>
          </a:p>
        </p:txBody>
      </p:sp>
    </p:spTree>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F5027.JPG"/>
          <p:cNvPicPr>
            <a:picLocks noChangeAspect="1"/>
          </p:cNvPicPr>
          <p:nvPr/>
        </p:nvPicPr>
        <p:blipFill>
          <a:blip r:embed="rId2" cstate="print">
            <a:lum bright="10000" contrast="20000"/>
          </a:blip>
          <a:srcRect l="57087" t="15350" r="6688" b="8001"/>
          <a:stretch>
            <a:fillRect/>
          </a:stretch>
        </p:blipFill>
        <p:spPr>
          <a:xfrm>
            <a:off x="4716016" y="332656"/>
            <a:ext cx="3816424" cy="605649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95536" y="1628800"/>
            <a:ext cx="3960441" cy="26776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endParaRPr lang="fr-CA" sz="2800" b="1" dirty="0"/>
          </a:p>
          <a:p>
            <a:pPr algn="ctr"/>
            <a:r>
              <a:rPr lang="fr-CA" sz="2400" b="1" dirty="0"/>
              <a:t>Archives de l’évêché </a:t>
            </a:r>
          </a:p>
          <a:p>
            <a:pPr algn="ctr"/>
            <a:r>
              <a:rPr lang="fr-CA" sz="2400" b="1" dirty="0"/>
              <a:t>de Saint-Hyacinthe</a:t>
            </a:r>
          </a:p>
          <a:p>
            <a:pPr algn="ctr"/>
            <a:endParaRPr lang="fr-CA" sz="2000" dirty="0"/>
          </a:p>
          <a:p>
            <a:pPr algn="ctr"/>
            <a:r>
              <a:rPr lang="fr-CA" sz="2000" dirty="0"/>
              <a:t>Demande de dispense </a:t>
            </a:r>
          </a:p>
          <a:p>
            <a:pPr algn="ctr"/>
            <a:r>
              <a:rPr lang="fr-CA" sz="2000" dirty="0"/>
              <a:t>pour consanguinité</a:t>
            </a:r>
          </a:p>
          <a:p>
            <a:pPr algn="ctr"/>
            <a:endParaRPr lang="fr-CA" b="1" dirty="0"/>
          </a:p>
          <a:p>
            <a:pPr algn="ctr"/>
            <a:r>
              <a:rPr lang="fr-CA" sz="1400" dirty="0"/>
              <a:t>Saint-Valérien-de-Milton, 1903 </a:t>
            </a:r>
          </a:p>
        </p:txBody>
      </p:sp>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686422" y="1628800"/>
            <a:ext cx="3735874" cy="380243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CA" sz="2700" b="1" dirty="0">
                <a:solidFill>
                  <a:schemeClr val="tx1"/>
                </a:solidFill>
              </a:rPr>
              <a:t>Archives de l’évêché </a:t>
            </a:r>
            <a:br>
              <a:rPr lang="fr-CA" sz="2700" b="1" dirty="0">
                <a:solidFill>
                  <a:schemeClr val="tx1"/>
                </a:solidFill>
              </a:rPr>
            </a:br>
            <a:r>
              <a:rPr lang="fr-CA" sz="2700" b="1" dirty="0">
                <a:solidFill>
                  <a:schemeClr val="tx1"/>
                </a:solidFill>
              </a:rPr>
              <a:t>de Saint-Hyacinthe </a:t>
            </a:r>
            <a:br>
              <a:rPr lang="fr-CA" sz="2800" dirty="0">
                <a:solidFill>
                  <a:schemeClr val="tx1"/>
                </a:solidFill>
              </a:rPr>
            </a:br>
            <a:br>
              <a:rPr lang="fr-CA" sz="2800" dirty="0">
                <a:solidFill>
                  <a:schemeClr val="tx1"/>
                </a:solidFill>
              </a:rPr>
            </a:br>
            <a:r>
              <a:rPr lang="fr-CA" sz="2700" dirty="0">
                <a:solidFill>
                  <a:schemeClr val="tx1"/>
                </a:solidFill>
              </a:rPr>
              <a:t>Demande de dispense pour consanguinité</a:t>
            </a:r>
            <a:br>
              <a:rPr lang="fr-CA" sz="3200" b="1" dirty="0">
                <a:solidFill>
                  <a:schemeClr val="tx1"/>
                </a:solidFill>
              </a:rPr>
            </a:br>
            <a:br>
              <a:rPr lang="fr-CA" sz="1800" b="1" dirty="0">
                <a:solidFill>
                  <a:schemeClr val="tx1"/>
                </a:solidFill>
              </a:rPr>
            </a:br>
            <a:r>
              <a:rPr lang="fr-CA" sz="1800" dirty="0">
                <a:solidFill>
                  <a:schemeClr val="tx1"/>
                </a:solidFill>
              </a:rPr>
              <a:t>Saint-Valérien-de-Milton, 1910</a:t>
            </a:r>
            <a:br>
              <a:rPr lang="fr-CA" sz="2000" b="1" dirty="0"/>
            </a:br>
            <a:br>
              <a:rPr lang="fr-CA" sz="2000" b="1" dirty="0"/>
            </a:br>
            <a:br>
              <a:rPr lang="fr-CA" sz="2000" b="1" dirty="0"/>
            </a:br>
            <a:br>
              <a:rPr lang="fr-CA" sz="2000" b="1" dirty="0"/>
            </a:br>
            <a:endParaRPr lang="fr-CA" sz="2000" dirty="0"/>
          </a:p>
        </p:txBody>
      </p:sp>
      <p:pic>
        <p:nvPicPr>
          <p:cNvPr id="4" name="Espace réservé du contenu 3" descr="DSCF5038.JPG"/>
          <p:cNvPicPr>
            <a:picLocks noGrp="1" noChangeAspect="1"/>
          </p:cNvPicPr>
          <p:nvPr>
            <p:ph idx="1"/>
          </p:nvPr>
        </p:nvPicPr>
        <p:blipFill>
          <a:blip r:embed="rId2" cstate="print">
            <a:lum bright="10000" contrast="20000"/>
          </a:blip>
          <a:srcRect l="52880" t="6158" r="7884" b="3062"/>
          <a:stretch>
            <a:fillRect/>
          </a:stretch>
        </p:blipFill>
        <p:spPr>
          <a:xfrm>
            <a:off x="4716017" y="404664"/>
            <a:ext cx="3735874" cy="598301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descr="Regnaud religieu.png"/>
          <p:cNvPicPr>
            <a:picLocks noChangeAspect="1"/>
          </p:cNvPicPr>
          <p:nvPr/>
        </p:nvPicPr>
        <p:blipFill>
          <a:blip r:embed="rId2" cstate="print"/>
          <a:srcRect l="52453" t="5079" r="1639" b="33349"/>
          <a:stretch>
            <a:fillRect/>
          </a:stretch>
        </p:blipFill>
        <p:spPr bwMode="auto">
          <a:xfrm>
            <a:off x="4482816" y="1772816"/>
            <a:ext cx="4248472" cy="4604337"/>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392152" y="2321004"/>
            <a:ext cx="3816424" cy="221599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fr-CA" dirty="0"/>
          </a:p>
          <a:p>
            <a:pPr algn="ctr"/>
            <a:r>
              <a:rPr lang="fr-CA" sz="2400" dirty="0"/>
              <a:t>Extrait des registres de Chapelle-D’Huin, collé dans le registre paroissial de </a:t>
            </a:r>
          </a:p>
          <a:p>
            <a:pPr algn="ctr"/>
            <a:r>
              <a:rPr lang="fr-CA" sz="2400" dirty="0"/>
              <a:t>Saint-Valérien-de-Milton</a:t>
            </a:r>
          </a:p>
        </p:txBody>
      </p:sp>
      <p:sp>
        <p:nvSpPr>
          <p:cNvPr id="5" name="Rectangle 4"/>
          <p:cNvSpPr/>
          <p:nvPr/>
        </p:nvSpPr>
        <p:spPr>
          <a:xfrm>
            <a:off x="323528" y="548680"/>
            <a:ext cx="8424936" cy="954107"/>
          </a:xfrm>
          <a:prstGeom prst="rect">
            <a:avLst/>
          </a:prstGeom>
          <a:effectLst>
            <a:outerShdw blurRad="50800" dist="38100" dir="5400000" algn="t" rotWithShape="0">
              <a:prstClr val="black">
                <a:alpha val="40000"/>
              </a:prstClr>
            </a:outerShdw>
          </a:effectLst>
        </p:spPr>
        <p:txBody>
          <a:bodyPr wrap="square">
            <a:spAutoFit/>
          </a:bodyPr>
          <a:lstStyle/>
          <a:p>
            <a:pPr algn="ctr"/>
            <a:r>
              <a:rPr lang="fr-CA" sz="2800" b="1" dirty="0"/>
              <a:t>Archives de la paroisse </a:t>
            </a:r>
          </a:p>
          <a:p>
            <a:pPr algn="ctr"/>
            <a:r>
              <a:rPr lang="fr-CA" sz="2800" b="1" dirty="0"/>
              <a:t>de Saint-Valérien-de-Milton</a:t>
            </a:r>
          </a:p>
        </p:txBody>
      </p:sp>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F5004.JPG"/>
          <p:cNvPicPr>
            <a:picLocks noChangeAspect="1"/>
          </p:cNvPicPr>
          <p:nvPr/>
        </p:nvPicPr>
        <p:blipFill>
          <a:blip r:embed="rId2" cstate="print">
            <a:lum bright="6000" contrast="55000"/>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Lst>
          </a:blip>
          <a:srcRect l="9401" t="27950" r="19200" b="10101"/>
          <a:stretch>
            <a:fillRect/>
          </a:stretch>
        </p:blipFill>
        <p:spPr>
          <a:xfrm>
            <a:off x="3995936" y="721640"/>
            <a:ext cx="4680520" cy="541471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23528" y="1933180"/>
            <a:ext cx="3456384" cy="307776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400" b="1" dirty="0"/>
              <a:t>Archives de l’évêché </a:t>
            </a:r>
            <a:br>
              <a:rPr lang="fr-CA" sz="2400" b="1" dirty="0"/>
            </a:br>
            <a:r>
              <a:rPr lang="fr-CA" sz="2400" b="1" dirty="0"/>
              <a:t>de Saint-Hyacinthe</a:t>
            </a:r>
          </a:p>
          <a:p>
            <a:pPr algn="ctr"/>
            <a:endParaRPr lang="fr-CA" sz="2800" dirty="0"/>
          </a:p>
          <a:p>
            <a:pPr algn="ctr"/>
            <a:r>
              <a:rPr lang="fr-CA" sz="2000" dirty="0"/>
              <a:t> Abjuration de </a:t>
            </a:r>
          </a:p>
          <a:p>
            <a:pPr algn="ctr"/>
            <a:r>
              <a:rPr lang="fr-CA" sz="2000" dirty="0"/>
              <a:t>Basile Gingras</a:t>
            </a:r>
            <a:br>
              <a:rPr lang="fr-CA" sz="2800" b="1" dirty="0"/>
            </a:br>
            <a:br>
              <a:rPr lang="fr-CA" sz="2800" b="1" dirty="0"/>
            </a:br>
            <a:r>
              <a:rPr lang="fr-CA" sz="1400" dirty="0"/>
              <a:t>Saint-Valérien-de-Milton, 1910</a:t>
            </a:r>
            <a:br>
              <a:rPr lang="fr-CA" b="1" dirty="0"/>
            </a:br>
            <a:br>
              <a:rPr lang="fr-CA" b="1" dirty="0"/>
            </a:br>
            <a:endParaRPr lang="fr-CA" dirty="0"/>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F5026.JPG"/>
          <p:cNvPicPr>
            <a:picLocks noChangeAspect="1"/>
          </p:cNvPicPr>
          <p:nvPr/>
        </p:nvPicPr>
        <p:blipFill>
          <a:blip r:embed="rId2" cstate="print">
            <a:lum bright="10000" contrast="30000"/>
          </a:blip>
          <a:srcRect l="13601" t="32150" r="38800" b="10101"/>
          <a:stretch>
            <a:fillRect/>
          </a:stretch>
        </p:blipFill>
        <p:spPr>
          <a:xfrm>
            <a:off x="4716016" y="620689"/>
            <a:ext cx="3528392" cy="5707693"/>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611560" y="1916833"/>
            <a:ext cx="3672408" cy="24622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de l’évêché de Saint-Hyacinthe</a:t>
            </a:r>
          </a:p>
          <a:p>
            <a:pPr algn="ctr"/>
            <a:endParaRPr lang="fr-CA" sz="2800" dirty="0"/>
          </a:p>
          <a:p>
            <a:pPr algn="ctr"/>
            <a:r>
              <a:rPr lang="fr-CA" sz="2000" dirty="0"/>
              <a:t>Demande d’autorisation pour exhumer un corps</a:t>
            </a:r>
          </a:p>
          <a:p>
            <a:pPr algn="ctr"/>
            <a:endParaRPr lang="fr-CA" sz="2400" b="1" dirty="0"/>
          </a:p>
          <a:p>
            <a:pPr algn="ctr"/>
            <a:r>
              <a:rPr lang="fr-CA" sz="1400" dirty="0"/>
              <a:t>Saint-Valérien-de-Milton, 1902</a:t>
            </a:r>
          </a:p>
        </p:txBody>
      </p:sp>
    </p:spTree>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F5033.JPG"/>
          <p:cNvPicPr>
            <a:picLocks noChangeAspect="1"/>
          </p:cNvPicPr>
          <p:nvPr/>
        </p:nvPicPr>
        <p:blipFill>
          <a:blip r:embed="rId2" cstate="print">
            <a:lum contrast="20000"/>
            <a:extLst>
              <a:ext uri="{BEBA8EAE-BF5A-486C-A8C5-ECC9F3942E4B}">
                <a14:imgProps xmlns:a14="http://schemas.microsoft.com/office/drawing/2010/main">
                  <a14:imgLayer r:embed="rId3">
                    <a14:imgEffect>
                      <a14:sharpenSoften amount="50000"/>
                    </a14:imgEffect>
                  </a14:imgLayer>
                </a14:imgProps>
              </a:ext>
            </a:extLst>
          </a:blip>
          <a:srcRect l="2401" t="5901" r="6601" b="14300"/>
          <a:stretch>
            <a:fillRect/>
          </a:stretch>
        </p:blipFill>
        <p:spPr>
          <a:xfrm>
            <a:off x="4067944" y="692696"/>
            <a:ext cx="4680520" cy="547260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23528" y="1988840"/>
            <a:ext cx="3600400" cy="30469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400" b="1" dirty="0"/>
              <a:t>Archives de l’évêché de Saint-Hyacinthe</a:t>
            </a:r>
          </a:p>
          <a:p>
            <a:pPr algn="ctr"/>
            <a:endParaRPr lang="fr-CA" sz="2800" dirty="0"/>
          </a:p>
          <a:p>
            <a:pPr algn="ctr"/>
            <a:r>
              <a:rPr lang="fr-CA" sz="2000" dirty="0"/>
              <a:t>Disparition d’un monument au cimetière</a:t>
            </a:r>
          </a:p>
          <a:p>
            <a:pPr algn="ctr"/>
            <a:r>
              <a:rPr lang="fr-CA" sz="2000" dirty="0"/>
              <a:t>de Saint-Valérien-de-Milton</a:t>
            </a:r>
          </a:p>
          <a:p>
            <a:pPr algn="ctr"/>
            <a:endParaRPr lang="fr-CA" sz="2400" dirty="0"/>
          </a:p>
          <a:p>
            <a:pPr algn="ctr"/>
            <a:r>
              <a:rPr lang="fr-CA" sz="1400" dirty="0"/>
              <a:t>Saint-Valérien-de-Milton, 1923</a:t>
            </a:r>
          </a:p>
          <a:p>
            <a:endParaRPr lang="fr-CA" dirty="0"/>
          </a:p>
        </p:txBody>
      </p:sp>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Milton.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r="903" b="13251"/>
          <a:stretch>
            <a:fillRect/>
          </a:stretch>
        </p:blipFill>
        <p:spPr>
          <a:xfrm>
            <a:off x="4427984" y="1700809"/>
            <a:ext cx="4009228" cy="4826823"/>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971600" y="330368"/>
            <a:ext cx="7632848"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dirty="0"/>
              <a:t>Rôle de cotisation pour la paroisse de </a:t>
            </a:r>
          </a:p>
          <a:p>
            <a:pPr algn="ctr"/>
            <a:r>
              <a:rPr lang="fr-CA" sz="2800" dirty="0"/>
              <a:t>Saint-Valérien-de-Milton en 1867</a:t>
            </a:r>
          </a:p>
          <a:p>
            <a:pPr algn="ctr"/>
            <a:r>
              <a:rPr lang="fr-CA" sz="1400" dirty="0"/>
              <a:t>Notaire Pierre-Siméon Grandpré</a:t>
            </a:r>
          </a:p>
        </p:txBody>
      </p:sp>
      <p:sp>
        <p:nvSpPr>
          <p:cNvPr id="6" name="ZoneTexte 5"/>
          <p:cNvSpPr txBox="1"/>
          <p:nvPr/>
        </p:nvSpPr>
        <p:spPr>
          <a:xfrm>
            <a:off x="611560" y="2564904"/>
            <a:ext cx="3456384" cy="22467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000" dirty="0"/>
              <a:t>Prudent Tétreault possède la moitié est (100 acres) du 2</a:t>
            </a:r>
            <a:r>
              <a:rPr lang="fr-CA" sz="2000" baseline="30000" dirty="0"/>
              <a:t>e</a:t>
            </a:r>
            <a:r>
              <a:rPr lang="fr-CA" sz="2000" dirty="0"/>
              <a:t> lot du 8</a:t>
            </a:r>
            <a:r>
              <a:rPr lang="fr-CA" sz="2000" baseline="30000" dirty="0"/>
              <a:t>e</a:t>
            </a:r>
            <a:r>
              <a:rPr lang="fr-CA" sz="2000" dirty="0"/>
              <a:t> rang du canton de Milton. </a:t>
            </a:r>
          </a:p>
          <a:p>
            <a:pPr algn="ctr"/>
            <a:endParaRPr lang="fr-CA" sz="2000" dirty="0"/>
          </a:p>
          <a:p>
            <a:pPr algn="ctr"/>
            <a:r>
              <a:rPr lang="fr-CA" sz="2000" dirty="0"/>
              <a:t>La valeur est de 500 $, </a:t>
            </a:r>
          </a:p>
          <a:p>
            <a:pPr algn="ctr"/>
            <a:r>
              <a:rPr lang="fr-CA" sz="2000" dirty="0"/>
              <a:t>sa cotisation de 18,50 $</a:t>
            </a:r>
          </a:p>
        </p:txBody>
      </p:sp>
      <p:cxnSp>
        <p:nvCxnSpPr>
          <p:cNvPr id="7" name="Connecteur droit avec flèche 6">
            <a:extLst>
              <a:ext uri="{FF2B5EF4-FFF2-40B4-BE49-F238E27FC236}">
                <a16:creationId xmlns:a16="http://schemas.microsoft.com/office/drawing/2014/main" id="{C3E9170B-1C88-01A9-9230-868D299C5C7A}"/>
              </a:ext>
            </a:extLst>
          </p:cNvPr>
          <p:cNvCxnSpPr/>
          <p:nvPr/>
        </p:nvCxnSpPr>
        <p:spPr>
          <a:xfrm>
            <a:off x="2024304" y="5521844"/>
            <a:ext cx="2520280" cy="648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route.jpg"/>
          <p:cNvPicPr>
            <a:picLocks noChangeAspect="1"/>
          </p:cNvPicPr>
          <p:nvPr/>
        </p:nvPicPr>
        <p:blipFill rotWithShape="1">
          <a:blip r:embed="rId2" cstate="print"/>
          <a:srcRect l="24007" t="23750" r="903" b="34146"/>
          <a:stretch/>
        </p:blipFill>
        <p:spPr>
          <a:xfrm>
            <a:off x="1835696" y="1506940"/>
            <a:ext cx="5760640" cy="4874388"/>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539552" y="414634"/>
            <a:ext cx="8352928" cy="8617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municipales de St-Valérien-de-Milton</a:t>
            </a:r>
          </a:p>
          <a:p>
            <a:pPr algn="ctr"/>
            <a:endParaRPr lang="fr-CA" sz="800" b="1" dirty="0"/>
          </a:p>
          <a:p>
            <a:pPr algn="ctr"/>
            <a:r>
              <a:rPr lang="fr-CA" dirty="0"/>
              <a:t>Entretient des routes de la municipalité</a:t>
            </a:r>
          </a:p>
        </p:txBody>
      </p:sp>
    </p:spTree>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404666"/>
            <a:ext cx="8064896" cy="100811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CA" sz="2800" b="1" dirty="0">
                <a:solidFill>
                  <a:schemeClr val="tx1"/>
                </a:solidFill>
                <a:latin typeface="Arial" pitchFamily="34" charset="0"/>
                <a:cs typeface="Arial" pitchFamily="34" charset="0"/>
              </a:rPr>
              <a:t>Archives municipale de Marieville</a:t>
            </a:r>
            <a:br>
              <a:rPr lang="fr-CA" sz="2800" b="1" dirty="0">
                <a:solidFill>
                  <a:schemeClr val="tx1"/>
                </a:solidFill>
                <a:latin typeface="Arial" pitchFamily="34" charset="0"/>
                <a:cs typeface="Arial" pitchFamily="34" charset="0"/>
              </a:rPr>
            </a:br>
            <a:r>
              <a:rPr lang="fr-CA" sz="2000" dirty="0">
                <a:solidFill>
                  <a:schemeClr val="tx1"/>
                </a:solidFill>
                <a:latin typeface="Arial" pitchFamily="34" charset="0"/>
                <a:cs typeface="Arial" pitchFamily="34" charset="0"/>
              </a:rPr>
              <a:t>Procès-verbal de la municipalité</a:t>
            </a:r>
          </a:p>
        </p:txBody>
      </p:sp>
      <p:sp>
        <p:nvSpPr>
          <p:cNvPr id="3" name="Sous-titre 2"/>
          <p:cNvSpPr>
            <a:spLocks noGrp="1"/>
          </p:cNvSpPr>
          <p:nvPr>
            <p:ph type="subTitle" idx="1"/>
          </p:nvPr>
        </p:nvSpPr>
        <p:spPr>
          <a:xfrm>
            <a:off x="3203848" y="3886200"/>
            <a:ext cx="2880320" cy="1752600"/>
          </a:xfrm>
        </p:spPr>
        <p:txBody>
          <a:bodyPr/>
          <a:lstStyle/>
          <a:p>
            <a:endParaRPr lang="fr-CA" dirty="0"/>
          </a:p>
        </p:txBody>
      </p:sp>
      <p:pic>
        <p:nvPicPr>
          <p:cNvPr id="4" name="Image 3" descr="_Ville-1.JPG"/>
          <p:cNvPicPr>
            <a:picLocks noChangeAspect="1"/>
          </p:cNvPicPr>
          <p:nvPr/>
        </p:nvPicPr>
        <p:blipFill>
          <a:blip r:embed="rId2" cstate="print"/>
          <a:srcRect b="32292"/>
          <a:stretch>
            <a:fillRect/>
          </a:stretch>
        </p:blipFill>
        <p:spPr>
          <a:xfrm>
            <a:off x="1763688" y="1700808"/>
            <a:ext cx="5626125" cy="46085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P3488.JPG"/>
          <p:cNvPicPr>
            <a:picLocks noChangeAspect="1"/>
          </p:cNvPicPr>
          <p:nvPr/>
        </p:nvPicPr>
        <p:blipFill>
          <a:blip r:embed="rId2" cstate="print"/>
          <a:srcRect r="10655"/>
          <a:stretch>
            <a:fillRect/>
          </a:stretch>
        </p:blipFill>
        <p:spPr>
          <a:xfrm>
            <a:off x="5436096" y="1371640"/>
            <a:ext cx="3096344" cy="2304256"/>
          </a:xfrm>
          <a:prstGeom prst="rect">
            <a:avLst/>
          </a:prstGeom>
          <a:ln>
            <a:noFill/>
          </a:ln>
          <a:effectLst>
            <a:outerShdw blurRad="292100" dist="139700" dir="2700000" algn="tl" rotWithShape="0">
              <a:srgbClr val="333333">
                <a:alpha val="65000"/>
              </a:srgbClr>
            </a:outerShdw>
          </a:effectLst>
        </p:spPr>
      </p:pic>
      <p:pic>
        <p:nvPicPr>
          <p:cNvPr id="4" name="Image 3" descr="IMGP3495.JPG"/>
          <p:cNvPicPr>
            <a:picLocks noChangeAspect="1"/>
          </p:cNvPicPr>
          <p:nvPr/>
        </p:nvPicPr>
        <p:blipFill>
          <a:blip r:embed="rId3" cstate="print"/>
          <a:srcRect l="16001" t="23299" r="17708" b="26850"/>
          <a:stretch>
            <a:fillRect/>
          </a:stretch>
        </p:blipFill>
        <p:spPr>
          <a:xfrm>
            <a:off x="2688394" y="4221088"/>
            <a:ext cx="4176464" cy="2088232"/>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1187624" y="404664"/>
            <a:ext cx="7776864"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Centre de recherche sur l’histoire militaire</a:t>
            </a:r>
          </a:p>
        </p:txBody>
      </p:sp>
      <p:pic>
        <p:nvPicPr>
          <p:cNvPr id="43010" name="Picture 2" descr="centre de recherche sur l histoire militaire"/>
          <p:cNvPicPr>
            <a:picLocks noChangeAspect="1" noChangeArrowheads="1"/>
          </p:cNvPicPr>
          <p:nvPr/>
        </p:nvPicPr>
        <p:blipFill>
          <a:blip r:embed="rId4" cstate="print"/>
          <a:srcRect/>
          <a:stretch>
            <a:fillRect/>
          </a:stretch>
        </p:blipFill>
        <p:spPr bwMode="auto">
          <a:xfrm>
            <a:off x="1207088" y="1371640"/>
            <a:ext cx="2962613" cy="23042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llections.civilization.ca/public/objects/common/webmedia.php?irn=5172031"/>
          <p:cNvPicPr>
            <a:picLocks noChangeAspect="1" noChangeArrowheads="1"/>
          </p:cNvPicPr>
          <p:nvPr/>
        </p:nvPicPr>
        <p:blipFill>
          <a:blip r:embed="rId2" cstate="print"/>
          <a:srcRect/>
          <a:stretch>
            <a:fillRect/>
          </a:stretch>
        </p:blipFill>
        <p:spPr bwMode="auto">
          <a:xfrm>
            <a:off x="4211960" y="692696"/>
            <a:ext cx="4076923" cy="5544616"/>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395536" y="1628800"/>
            <a:ext cx="3528392" cy="33547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Centre de recherche sur l’histoire militaire</a:t>
            </a:r>
          </a:p>
          <a:p>
            <a:pPr algn="ctr"/>
            <a:endParaRPr lang="fr-CA" sz="2800" dirty="0"/>
          </a:p>
          <a:p>
            <a:pPr algn="ctr"/>
            <a:r>
              <a:rPr lang="fr-CA" sz="2000" dirty="0"/>
              <a:t>Le général Tremblay, officier général commandant de la </a:t>
            </a:r>
          </a:p>
          <a:p>
            <a:pPr algn="ctr"/>
            <a:r>
              <a:rPr lang="fr-CA" sz="2000" dirty="0"/>
              <a:t>5</a:t>
            </a:r>
            <a:r>
              <a:rPr lang="fr-CA" sz="2000" baseline="30000" dirty="0"/>
              <a:t>e</a:t>
            </a:r>
            <a:r>
              <a:rPr lang="fr-CA" sz="2000" dirty="0"/>
              <a:t> Brigade d'infanterie, </a:t>
            </a:r>
          </a:p>
          <a:p>
            <a:pPr algn="ctr"/>
            <a:r>
              <a:rPr lang="fr-CA" sz="2000" dirty="0"/>
              <a:t>avril 1919</a:t>
            </a:r>
          </a:p>
        </p:txBody>
      </p:sp>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collections.civilization.ca/public/objects/common/webmedia.php?irn=5163573"/>
          <p:cNvPicPr>
            <a:picLocks noChangeAspect="1" noChangeArrowheads="1"/>
          </p:cNvPicPr>
          <p:nvPr/>
        </p:nvPicPr>
        <p:blipFill>
          <a:blip r:embed="rId2" cstate="print"/>
          <a:srcRect/>
          <a:stretch>
            <a:fillRect/>
          </a:stretch>
        </p:blipFill>
        <p:spPr bwMode="auto">
          <a:xfrm>
            <a:off x="3923928" y="836712"/>
            <a:ext cx="4440267" cy="5073006"/>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611560" y="1484784"/>
            <a:ext cx="3096344" cy="36009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Centre de recherche sur l’histoire militaire</a:t>
            </a:r>
          </a:p>
          <a:p>
            <a:pPr algn="ctr"/>
            <a:endParaRPr lang="fr-CA" sz="2400" dirty="0"/>
          </a:p>
          <a:p>
            <a:pPr algn="ctr"/>
            <a:r>
              <a:rPr lang="fr-CA" sz="2000" dirty="0"/>
              <a:t>Le lieutenant-colonel </a:t>
            </a:r>
          </a:p>
          <a:p>
            <a:pPr algn="ctr"/>
            <a:r>
              <a:rPr lang="fr-CA" sz="2000" dirty="0"/>
              <a:t>G. Ross, A.D.P.S., à la tombe du lieutenant </a:t>
            </a:r>
          </a:p>
          <a:p>
            <a:pPr algn="ctr"/>
            <a:r>
              <a:rPr lang="fr-CA" sz="2000" dirty="0"/>
              <a:t>W. K. Clarke, </a:t>
            </a:r>
          </a:p>
          <a:p>
            <a:pPr algn="ctr"/>
            <a:r>
              <a:rPr lang="fr-CA" sz="2000" dirty="0"/>
              <a:t>le fils d'un vieil ami , septembre 1918</a:t>
            </a:r>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lle Felix Martin"/>
          <p:cNvPicPr>
            <a:picLocks noChangeAspect="1" noChangeArrowheads="1"/>
          </p:cNvPicPr>
          <p:nvPr/>
        </p:nvPicPr>
        <p:blipFill>
          <a:blip r:embed="rId2" cstate="print"/>
          <a:srcRect/>
          <a:stretch>
            <a:fillRect/>
          </a:stretch>
        </p:blipFill>
        <p:spPr bwMode="auto">
          <a:xfrm>
            <a:off x="719572" y="3126614"/>
            <a:ext cx="7704856" cy="2822666"/>
          </a:xfrm>
          <a:prstGeom prst="rect">
            <a:avLst/>
          </a:prstGeom>
          <a:ln>
            <a:noFill/>
          </a:ln>
          <a:effectLst>
            <a:outerShdw blurRad="292100" dist="139700" dir="2700000" algn="tl" rotWithShape="0">
              <a:srgbClr val="333333">
                <a:alpha val="65000"/>
              </a:srgbClr>
            </a:outerShdw>
          </a:effectLst>
        </p:spPr>
      </p:pic>
      <p:pic>
        <p:nvPicPr>
          <p:cNvPr id="4" name="Image 3" descr="DSCF5397.JPG"/>
          <p:cNvPicPr>
            <a:picLocks noChangeAspect="1"/>
          </p:cNvPicPr>
          <p:nvPr/>
        </p:nvPicPr>
        <p:blipFill>
          <a:blip r:embed="rId3" cstate="print"/>
          <a:srcRect l="10633"/>
          <a:stretch>
            <a:fillRect/>
          </a:stretch>
        </p:blipFill>
        <p:spPr>
          <a:xfrm>
            <a:off x="7020272" y="623693"/>
            <a:ext cx="1254856" cy="1872208"/>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3941521" y="908720"/>
            <a:ext cx="2736304" cy="13849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Centre d’archives des Jésuites</a:t>
            </a:r>
          </a:p>
        </p:txBody>
      </p:sp>
      <p:pic>
        <p:nvPicPr>
          <p:cNvPr id="1028" name="Picture 4" descr="http://lareference.ebsi.umontreal.ca/local/cache-vignettes/L438xH264/aison_Bellarmin-1d857.jpg"/>
          <p:cNvPicPr>
            <a:picLocks noChangeAspect="1" noChangeArrowheads="1"/>
          </p:cNvPicPr>
          <p:nvPr/>
        </p:nvPicPr>
        <p:blipFill>
          <a:blip r:embed="rId4" cstate="print"/>
          <a:srcRect/>
          <a:stretch>
            <a:fillRect/>
          </a:stretch>
        </p:blipFill>
        <p:spPr bwMode="auto">
          <a:xfrm>
            <a:off x="719572" y="764704"/>
            <a:ext cx="2941263" cy="17728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0736" r="2374" b="11201"/>
          <a:stretch/>
        </p:blipFill>
        <p:spPr>
          <a:xfrm>
            <a:off x="4686060" y="548680"/>
            <a:ext cx="4049485" cy="5760640"/>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251520" y="2090172"/>
            <a:ext cx="4178966" cy="26776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CA" sz="2400" b="1" dirty="0"/>
              <a:t>Archives de la paroisse de </a:t>
            </a:r>
          </a:p>
          <a:p>
            <a:pPr algn="ctr"/>
            <a:r>
              <a:rPr lang="en-CA" sz="2400" b="1" dirty="0"/>
              <a:t>Saint-Valérien-de-Milton</a:t>
            </a:r>
          </a:p>
          <a:p>
            <a:pPr algn="ctr"/>
            <a:endParaRPr lang="en-CA" sz="2400" b="1" dirty="0"/>
          </a:p>
          <a:p>
            <a:pPr algn="ctr"/>
            <a:r>
              <a:rPr lang="en-CA" sz="2400" dirty="0"/>
              <a:t>Donateurs de la décoration du chemin de la croix et de quelques statues</a:t>
            </a:r>
            <a:endParaRPr lang="fr-CA" sz="2400" dirty="0"/>
          </a:p>
        </p:txBody>
      </p:sp>
    </p:spTree>
    <p:extLst>
      <p:ext uri="{BB962C8B-B14F-4D97-AF65-F5344CB8AC3E}">
        <p14:creationId xmlns:p14="http://schemas.microsoft.com/office/powerpoint/2010/main" val="579068965"/>
      </p:ext>
    </p:extLst>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F5398.JPG"/>
          <p:cNvPicPr>
            <a:picLocks noChangeAspect="1"/>
          </p:cNvPicPr>
          <p:nvPr/>
        </p:nvPicPr>
        <p:blipFill>
          <a:blip r:embed="rId2" cstate="print">
            <a:lum contrast="10000"/>
          </a:blip>
          <a:stretch>
            <a:fillRect/>
          </a:stretch>
        </p:blipFill>
        <p:spPr>
          <a:xfrm>
            <a:off x="1691680" y="1556792"/>
            <a:ext cx="6336704" cy="4752528"/>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2051720" y="557864"/>
            <a:ext cx="5400600"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des Jésuites</a:t>
            </a:r>
          </a:p>
        </p:txBody>
      </p:sp>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1988840"/>
            <a:ext cx="3744416" cy="215443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a:t>
            </a:r>
          </a:p>
          <a:p>
            <a:pPr algn="ctr"/>
            <a:r>
              <a:rPr lang="fr-CA" sz="2800" b="1" dirty="0"/>
              <a:t>des Jésuites</a:t>
            </a:r>
          </a:p>
          <a:p>
            <a:pPr algn="ctr"/>
            <a:endParaRPr lang="fr-CA" dirty="0"/>
          </a:p>
          <a:p>
            <a:pPr algn="ctr"/>
            <a:r>
              <a:rPr lang="fr-CA" sz="2000" dirty="0"/>
              <a:t>Première page </a:t>
            </a:r>
          </a:p>
          <a:p>
            <a:pPr algn="ctr"/>
            <a:r>
              <a:rPr lang="fr-CA" sz="2000" dirty="0"/>
              <a:t>de la biographie </a:t>
            </a:r>
          </a:p>
          <a:p>
            <a:pPr algn="ctr"/>
            <a:r>
              <a:rPr lang="fr-CA" sz="2000" dirty="0"/>
              <a:t>de Sainte Kateri Tekakwitha</a:t>
            </a:r>
          </a:p>
        </p:txBody>
      </p:sp>
      <p:pic>
        <p:nvPicPr>
          <p:cNvPr id="1026" name="Picture 2" descr="http://archivesjesuites.ca/wp-content/uploads/2013/02/Chauchetiere.jpg"/>
          <p:cNvPicPr>
            <a:picLocks noChangeAspect="1" noChangeArrowheads="1"/>
          </p:cNvPicPr>
          <p:nvPr/>
        </p:nvPicPr>
        <p:blipFill>
          <a:blip r:embed="rId2" cstate="print"/>
          <a:srcRect/>
          <a:stretch>
            <a:fillRect/>
          </a:stretch>
        </p:blipFill>
        <p:spPr bwMode="auto">
          <a:xfrm>
            <a:off x="4355976" y="855030"/>
            <a:ext cx="4248472" cy="53822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59632" y="548680"/>
            <a:ext cx="7128792"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t>A</a:t>
            </a:r>
            <a:r>
              <a:rPr lang="fr-CA" sz="2800" b="1" dirty="0" err="1"/>
              <a:t>rchives</a:t>
            </a:r>
            <a:r>
              <a:rPr lang="fr-CA" sz="2800" b="1" dirty="0"/>
              <a:t> du séminaire Saint-Sulpice</a:t>
            </a:r>
          </a:p>
          <a:p>
            <a:pPr algn="ctr"/>
            <a:r>
              <a:rPr lang="fr-CA" sz="2000" dirty="0"/>
              <a:t>Contrat de concession à Louis </a:t>
            </a:r>
            <a:r>
              <a:rPr lang="fr-CA" sz="2000" dirty="0" err="1"/>
              <a:t>Tétreau</a:t>
            </a:r>
            <a:endParaRPr lang="fr-CA" sz="2000" dirty="0"/>
          </a:p>
        </p:txBody>
      </p:sp>
      <p:pic>
        <p:nvPicPr>
          <p:cNvPr id="5" name="Image 4">
            <a:extLst>
              <a:ext uri="{FF2B5EF4-FFF2-40B4-BE49-F238E27FC236}">
                <a16:creationId xmlns:a16="http://schemas.microsoft.com/office/drawing/2014/main" id="{F9FB814D-8237-678E-1A65-FEA3611AA766}"/>
              </a:ext>
            </a:extLst>
          </p:cNvPr>
          <p:cNvPicPr>
            <a:picLocks noChangeAspect="1"/>
          </p:cNvPicPr>
          <p:nvPr/>
        </p:nvPicPr>
        <p:blipFill>
          <a:blip r:embed="rId2"/>
          <a:stretch>
            <a:fillRect/>
          </a:stretch>
        </p:blipFill>
        <p:spPr>
          <a:xfrm>
            <a:off x="1835696" y="1609506"/>
            <a:ext cx="5820618" cy="47140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8BDBE7-48A1-FF98-DC3F-678F831BC72E}"/>
              </a:ext>
            </a:extLst>
          </p:cNvPr>
          <p:cNvPicPr>
            <a:picLocks noChangeAspect="1"/>
          </p:cNvPicPr>
          <p:nvPr/>
        </p:nvPicPr>
        <p:blipFill>
          <a:blip r:embed="rId2">
            <a:extLst>
              <a:ext uri="{28A0092B-C50C-407E-A947-70E740481C1C}">
                <a14:useLocalDpi xmlns:a14="http://schemas.microsoft.com/office/drawing/2010/main" val="0"/>
              </a:ext>
            </a:extLst>
          </a:blip>
          <a:srcRect l="5900" t="9400" r="52100" b="13601"/>
          <a:stretch>
            <a:fillRect/>
          </a:stretch>
        </p:blipFill>
        <p:spPr>
          <a:xfrm rot="5400000">
            <a:off x="2663787" y="967227"/>
            <a:ext cx="4680520" cy="6435715"/>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6F2A963B-B948-EBD0-C369-3E5741FA5CAC}"/>
              </a:ext>
            </a:extLst>
          </p:cNvPr>
          <p:cNvSpPr txBox="1"/>
          <p:nvPr/>
        </p:nvSpPr>
        <p:spPr>
          <a:xfrm>
            <a:off x="1043608" y="548680"/>
            <a:ext cx="7920880" cy="113877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t>A</a:t>
            </a:r>
            <a:r>
              <a:rPr lang="fr-CA" sz="2800" b="1" dirty="0" err="1"/>
              <a:t>rchives</a:t>
            </a:r>
            <a:r>
              <a:rPr lang="fr-CA" sz="2800" b="1" dirty="0"/>
              <a:t> du séminaire Saint-Sulpice</a:t>
            </a:r>
          </a:p>
          <a:p>
            <a:pPr algn="ctr"/>
            <a:r>
              <a:rPr lang="fr-CA" sz="2000" dirty="0"/>
              <a:t>Contrat de concession de L’île de Montréal </a:t>
            </a:r>
          </a:p>
          <a:p>
            <a:pPr algn="ctr"/>
            <a:r>
              <a:rPr lang="fr-CA" sz="2000" dirty="0"/>
              <a:t>à Jacques Girard, seigneur de La Chaussée, le 15 janvier 1636</a:t>
            </a:r>
          </a:p>
        </p:txBody>
      </p:sp>
    </p:spTree>
    <p:extLst>
      <p:ext uri="{BB962C8B-B14F-4D97-AF65-F5344CB8AC3E}">
        <p14:creationId xmlns:p14="http://schemas.microsoft.com/office/powerpoint/2010/main" val="521996496"/>
      </p:ext>
    </p:extLst>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rnestine.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b="15350"/>
          <a:stretch>
            <a:fillRect/>
          </a:stretch>
        </p:blipFill>
        <p:spPr>
          <a:xfrm>
            <a:off x="3779912" y="692696"/>
            <a:ext cx="4824536" cy="5571288"/>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395536" y="1556792"/>
            <a:ext cx="3168352" cy="29238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a:t>
            </a:r>
          </a:p>
          <a:p>
            <a:pPr algn="ctr"/>
            <a:r>
              <a:rPr lang="fr-CA" sz="2400" b="1" dirty="0"/>
              <a:t>de la communauté des Sœurs de la Présentation de Marie</a:t>
            </a:r>
          </a:p>
          <a:p>
            <a:pPr algn="ctr"/>
            <a:endParaRPr lang="fr-CA" sz="2400" dirty="0"/>
          </a:p>
          <a:p>
            <a:pPr algn="ctr"/>
            <a:r>
              <a:rPr lang="fr-CA" sz="2000" dirty="0"/>
              <a:t>Biographie de Sœur Ernestine Brière</a:t>
            </a:r>
          </a:p>
        </p:txBody>
      </p:sp>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nt.jpg"/>
          <p:cNvPicPr>
            <a:picLocks noChangeAspect="1"/>
          </p:cNvPicPr>
          <p:nvPr/>
        </p:nvPicPr>
        <p:blipFill>
          <a:blip r:embed="rId2" cstate="print"/>
          <a:srcRect l="3791" t="2751" r="12455" b="10101"/>
          <a:stretch>
            <a:fillRect/>
          </a:stretch>
        </p:blipFill>
        <p:spPr>
          <a:xfrm>
            <a:off x="4499992" y="548680"/>
            <a:ext cx="3975189" cy="5688632"/>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323528" y="1772816"/>
            <a:ext cx="3960440" cy="25853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des </a:t>
            </a:r>
          </a:p>
          <a:p>
            <a:pPr algn="ctr"/>
            <a:r>
              <a:rPr lang="fr-CA" sz="2400" b="1" dirty="0"/>
              <a:t>Religieuses hospitalières</a:t>
            </a:r>
          </a:p>
          <a:p>
            <a:pPr algn="ctr"/>
            <a:r>
              <a:rPr lang="fr-CA" sz="2400" b="1" dirty="0"/>
              <a:t> de Saint-Joseph</a:t>
            </a:r>
          </a:p>
          <a:p>
            <a:pPr algn="ctr"/>
            <a:endParaRPr lang="fr-CA" b="1" dirty="0"/>
          </a:p>
          <a:p>
            <a:pPr algn="ctr"/>
            <a:r>
              <a:rPr lang="fr-CA" dirty="0"/>
              <a:t>Photocopie du </a:t>
            </a:r>
          </a:p>
          <a:p>
            <a:pPr algn="ctr"/>
            <a:r>
              <a:rPr lang="fr-CA" dirty="0"/>
              <a:t>contrat d’engagement </a:t>
            </a:r>
          </a:p>
          <a:p>
            <a:pPr algn="ctr"/>
            <a:r>
              <a:rPr lang="fr-CA" dirty="0"/>
              <a:t>de Michel Bouvier </a:t>
            </a:r>
          </a:p>
          <a:p>
            <a:pPr algn="ctr"/>
            <a:r>
              <a:rPr lang="fr-CA" dirty="0"/>
              <a:t>en 1653 à La Flèche</a:t>
            </a:r>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36815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lnSpc>
                <a:spcPct val="150000"/>
              </a:lnSpc>
            </a:pPr>
            <a:r>
              <a:rPr lang="fr-CA" sz="2800" b="1" dirty="0">
                <a:solidFill>
                  <a:schemeClr val="tx1"/>
                </a:solidFill>
              </a:rPr>
              <a:t>Archives du séminaire de Saint-Sulpice</a:t>
            </a:r>
            <a:br>
              <a:rPr lang="fr-CA" sz="3200" dirty="0">
                <a:solidFill>
                  <a:schemeClr val="tx1"/>
                </a:solidFill>
              </a:rPr>
            </a:br>
            <a:r>
              <a:rPr lang="fr-CA" sz="2000" dirty="0">
                <a:solidFill>
                  <a:schemeClr val="tx1"/>
                </a:solidFill>
              </a:rPr>
              <a:t>Acte de gratification</a:t>
            </a:r>
          </a:p>
        </p:txBody>
      </p:sp>
      <p:pic>
        <p:nvPicPr>
          <p:cNvPr id="4" name="Espace réservé du contenu 3" descr="recrue.jpg"/>
          <p:cNvPicPr>
            <a:picLocks noGrp="1" noChangeAspect="1"/>
          </p:cNvPicPr>
          <p:nvPr>
            <p:ph idx="1"/>
          </p:nvPr>
        </p:nvPicPr>
        <p:blipFill>
          <a:blip r:embed="rId2" cstate="print"/>
          <a:srcRect r="4050" b="42092"/>
          <a:stretch>
            <a:fillRect/>
          </a:stretch>
        </p:blipFill>
        <p:spPr>
          <a:xfrm>
            <a:off x="1735248" y="1628800"/>
            <a:ext cx="5673503" cy="4709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F4908.JPG"/>
          <p:cNvPicPr>
            <a:picLocks noChangeAspect="1"/>
          </p:cNvPicPr>
          <p:nvPr/>
        </p:nvPicPr>
        <p:blipFill>
          <a:blip r:embed="rId2" cstate="print"/>
          <a:stretch>
            <a:fillRect/>
          </a:stretch>
        </p:blipFill>
        <p:spPr>
          <a:xfrm>
            <a:off x="827090" y="3573464"/>
            <a:ext cx="3457575" cy="2592387"/>
          </a:xfrm>
          <a:prstGeom prst="rect">
            <a:avLst/>
          </a:prstGeom>
          <a:ln>
            <a:noFill/>
          </a:ln>
          <a:effectLst>
            <a:outerShdw blurRad="292100" dist="139700" dir="2700000" algn="tl" rotWithShape="0">
              <a:srgbClr val="333333">
                <a:alpha val="65000"/>
              </a:srgbClr>
            </a:outerShdw>
          </a:effectLst>
        </p:spPr>
      </p:pic>
      <p:pic>
        <p:nvPicPr>
          <p:cNvPr id="3" name="Image 2" descr="DSCF4915.JPG"/>
          <p:cNvPicPr>
            <a:picLocks noChangeAspect="1"/>
          </p:cNvPicPr>
          <p:nvPr/>
        </p:nvPicPr>
        <p:blipFill>
          <a:blip r:embed="rId3" cstate="print"/>
          <a:stretch>
            <a:fillRect/>
          </a:stretch>
        </p:blipFill>
        <p:spPr>
          <a:xfrm>
            <a:off x="4932365" y="3573463"/>
            <a:ext cx="3527425" cy="2646362"/>
          </a:xfrm>
          <a:prstGeom prst="rect">
            <a:avLst/>
          </a:prstGeom>
          <a:ln>
            <a:noFill/>
          </a:ln>
          <a:effectLst>
            <a:outerShdw blurRad="292100" dist="139700" dir="2700000" algn="tl" rotWithShape="0">
              <a:srgbClr val="333333">
                <a:alpha val="65000"/>
              </a:srgbClr>
            </a:outerShdw>
          </a:effectLst>
        </p:spPr>
      </p:pic>
      <p:pic>
        <p:nvPicPr>
          <p:cNvPr id="4" name="Image 3" descr="DSCF4912.JPG"/>
          <p:cNvPicPr>
            <a:picLocks noChangeAspect="1"/>
          </p:cNvPicPr>
          <p:nvPr/>
        </p:nvPicPr>
        <p:blipFill>
          <a:blip r:embed="rId4" cstate="print"/>
          <a:stretch>
            <a:fillRect/>
          </a:stretch>
        </p:blipFill>
        <p:spPr>
          <a:xfrm>
            <a:off x="5724526" y="476250"/>
            <a:ext cx="1943100" cy="2592388"/>
          </a:xfrm>
          <a:prstGeom prst="rect">
            <a:avLst/>
          </a:prstGeom>
          <a:ln>
            <a:noFill/>
          </a:ln>
          <a:effectLst>
            <a:outerShdw blurRad="292100" dist="139700" dir="2700000" algn="tl" rotWithShape="0">
              <a:srgbClr val="333333">
                <a:alpha val="65000"/>
              </a:srgbClr>
            </a:outerShdw>
          </a:effectLst>
        </p:spPr>
      </p:pic>
      <p:sp>
        <p:nvSpPr>
          <p:cNvPr id="12293" name="ZoneTexte 4"/>
          <p:cNvSpPr txBox="1">
            <a:spLocks noChangeArrowheads="1"/>
          </p:cNvSpPr>
          <p:nvPr/>
        </p:nvSpPr>
        <p:spPr bwMode="auto">
          <a:xfrm>
            <a:off x="971600" y="1412776"/>
            <a:ext cx="4032251" cy="95410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r>
              <a:rPr lang="fr-CA" sz="2800" b="1" dirty="0"/>
              <a:t>Archives du séminaire </a:t>
            </a:r>
          </a:p>
          <a:p>
            <a:pPr algn="ctr"/>
            <a:r>
              <a:rPr lang="fr-CA" sz="2800" b="1" dirty="0"/>
              <a:t>de Québec</a:t>
            </a:r>
          </a:p>
        </p:txBody>
      </p:sp>
    </p:spTree>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podcastmcq.org/anq/images_anq/p29faribault//0002/p29faribault-0002-0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l="1957" t="1200" r="2488" b="771"/>
          <a:stretch>
            <a:fillRect/>
          </a:stretch>
        </p:blipFill>
        <p:spPr bwMode="auto">
          <a:xfrm>
            <a:off x="5076056" y="620688"/>
            <a:ext cx="3528392" cy="5832648"/>
          </a:xfrm>
          <a:prstGeom prst="rect">
            <a:avLst/>
          </a:prstGeom>
          <a:ln>
            <a:noFill/>
          </a:ln>
          <a:effectLst>
            <a:outerShdw blurRad="292100" dist="139700" dir="2700000" algn="tl" rotWithShape="0">
              <a:srgbClr val="333333">
                <a:alpha val="65000"/>
              </a:srgbClr>
            </a:outerShdw>
          </a:effectLst>
        </p:spPr>
      </p:pic>
      <p:sp>
        <p:nvSpPr>
          <p:cNvPr id="13315" name="Rectangle 3"/>
          <p:cNvSpPr>
            <a:spLocks noChangeArrowheads="1"/>
          </p:cNvSpPr>
          <p:nvPr/>
        </p:nvSpPr>
        <p:spPr bwMode="auto">
          <a:xfrm>
            <a:off x="179389" y="1484314"/>
            <a:ext cx="4679951" cy="430887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fr-CA" sz="2000" b="1" dirty="0">
                <a:latin typeface="Arial" pitchFamily="34" charset="0"/>
                <a:cs typeface="Arial" pitchFamily="34" charset="0"/>
              </a:rPr>
              <a:t>Archives du séminaire de Québec </a:t>
            </a:r>
          </a:p>
          <a:p>
            <a:pPr algn="ctr">
              <a:defRPr/>
            </a:pPr>
            <a:endParaRPr lang="fr-CA" dirty="0">
              <a:latin typeface="Arial" pitchFamily="34" charset="0"/>
              <a:cs typeface="Arial" pitchFamily="34" charset="0"/>
            </a:endParaRPr>
          </a:p>
          <a:p>
            <a:pPr algn="ctr">
              <a:defRPr/>
            </a:pPr>
            <a:r>
              <a:rPr lang="fr-CA" sz="2000" dirty="0">
                <a:latin typeface="Arial" pitchFamily="34" charset="0"/>
                <a:cs typeface="Arial" pitchFamily="34" charset="0"/>
              </a:rPr>
              <a:t>Fonds Georges-Barthélemi Faribault</a:t>
            </a:r>
          </a:p>
          <a:p>
            <a:pPr>
              <a:defRPr/>
            </a:pPr>
            <a:endParaRPr lang="fr-CA" sz="2400" dirty="0">
              <a:latin typeface="Arial" pitchFamily="34" charset="0"/>
              <a:cs typeface="Arial" pitchFamily="34" charset="0"/>
            </a:endParaRPr>
          </a:p>
          <a:p>
            <a:pPr algn="ctr">
              <a:defRPr/>
            </a:pPr>
            <a:r>
              <a:rPr lang="fr-CA" sz="2000" dirty="0">
                <a:latin typeface="Arial" pitchFamily="34" charset="0"/>
                <a:cs typeface="Arial" pitchFamily="34" charset="0"/>
              </a:rPr>
              <a:t>Contrat de mariage de </a:t>
            </a:r>
          </a:p>
          <a:p>
            <a:pPr algn="ctr">
              <a:defRPr/>
            </a:pPr>
            <a:r>
              <a:rPr lang="fr-CA" sz="2000" dirty="0">
                <a:latin typeface="Arial" pitchFamily="34" charset="0"/>
                <a:cs typeface="Arial" pitchFamily="34" charset="0"/>
              </a:rPr>
              <a:t>Robert Drouin et Anne Cloutier, </a:t>
            </a:r>
          </a:p>
          <a:p>
            <a:pPr algn="ctr">
              <a:defRPr/>
            </a:pPr>
            <a:r>
              <a:rPr lang="fr-CA" sz="2000" dirty="0">
                <a:latin typeface="Arial" pitchFamily="34" charset="0"/>
                <a:cs typeface="Arial" pitchFamily="34" charset="0"/>
              </a:rPr>
              <a:t>rédigé sous seing privé par </a:t>
            </a:r>
          </a:p>
          <a:p>
            <a:pPr algn="ctr">
              <a:defRPr/>
            </a:pPr>
            <a:r>
              <a:rPr lang="fr-CA" sz="2000" dirty="0">
                <a:latin typeface="Arial" pitchFamily="34" charset="0"/>
                <a:cs typeface="Arial" pitchFamily="34" charset="0"/>
              </a:rPr>
              <a:t>Jean Guyon Du Buisson</a:t>
            </a:r>
          </a:p>
          <a:p>
            <a:pPr algn="ctr">
              <a:defRPr/>
            </a:pPr>
            <a:r>
              <a:rPr lang="fr-CA" sz="2000" dirty="0">
                <a:latin typeface="Arial" pitchFamily="34" charset="0"/>
                <a:cs typeface="Arial" pitchFamily="34" charset="0"/>
              </a:rPr>
              <a:t>et signé à la maison de </a:t>
            </a:r>
          </a:p>
          <a:p>
            <a:pPr algn="ctr">
              <a:defRPr/>
            </a:pPr>
            <a:r>
              <a:rPr lang="fr-CA" sz="2000" dirty="0">
                <a:latin typeface="Arial" pitchFamily="34" charset="0"/>
                <a:cs typeface="Arial" pitchFamily="34" charset="0"/>
              </a:rPr>
              <a:t>Robert Giffard </a:t>
            </a:r>
          </a:p>
          <a:p>
            <a:pPr algn="ctr">
              <a:defRPr/>
            </a:pPr>
            <a:endParaRPr lang="fr-CA" sz="2000" dirty="0">
              <a:latin typeface="Arial" pitchFamily="34" charset="0"/>
              <a:cs typeface="Arial" pitchFamily="34" charset="0"/>
            </a:endParaRPr>
          </a:p>
          <a:p>
            <a:pPr algn="ctr">
              <a:defRPr/>
            </a:pPr>
            <a:r>
              <a:rPr lang="fr-CA" dirty="0">
                <a:latin typeface="Arial" pitchFamily="34" charset="0"/>
                <a:cs typeface="Arial" pitchFamily="34" charset="0"/>
              </a:rPr>
              <a:t>Il s'agit du plus ancien </a:t>
            </a:r>
          </a:p>
          <a:p>
            <a:pPr algn="ctr">
              <a:defRPr/>
            </a:pPr>
            <a:r>
              <a:rPr lang="fr-CA" dirty="0">
                <a:latin typeface="Arial" pitchFamily="34" charset="0"/>
                <a:cs typeface="Arial" pitchFamily="34" charset="0"/>
              </a:rPr>
              <a:t>contrat de mariage original </a:t>
            </a:r>
          </a:p>
          <a:p>
            <a:pPr algn="ctr">
              <a:defRPr/>
            </a:pPr>
            <a:r>
              <a:rPr lang="fr-CA" dirty="0">
                <a:latin typeface="Arial" pitchFamily="34" charset="0"/>
                <a:cs typeface="Arial" pitchFamily="34" charset="0"/>
              </a:rPr>
              <a:t>conservé au Canada. </a:t>
            </a:r>
          </a:p>
        </p:txBody>
      </p:sp>
    </p:spTree>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Beaudoin landeau.JPG"/>
          <p:cNvPicPr>
            <a:picLocks noChangeAspect="1"/>
          </p:cNvPicPr>
          <p:nvPr/>
        </p:nvPicPr>
        <p:blipFill>
          <a:blip r:embed="rId2" cstate="print"/>
          <a:srcRect l="13899" t="8001" r="3791" b="19550"/>
          <a:stretch>
            <a:fillRect/>
          </a:stretch>
        </p:blipFill>
        <p:spPr>
          <a:xfrm>
            <a:off x="3563888" y="404665"/>
            <a:ext cx="4968552" cy="6014563"/>
          </a:xfrm>
          <a:prstGeom prst="rect">
            <a:avLst/>
          </a:prstGeom>
          <a:ln>
            <a:noFill/>
          </a:ln>
          <a:effectLst>
            <a:outerShdw blurRad="292100" dist="139700" dir="2700000" algn="tl" rotWithShape="0">
              <a:srgbClr val="333333">
                <a:alpha val="65000"/>
              </a:srgbClr>
            </a:outerShdw>
          </a:effectLst>
        </p:spPr>
      </p:pic>
      <p:cxnSp>
        <p:nvCxnSpPr>
          <p:cNvPr id="4" name="Connecteur droit avec flèche 3"/>
          <p:cNvCxnSpPr/>
          <p:nvPr/>
        </p:nvCxnSpPr>
        <p:spPr>
          <a:xfrm>
            <a:off x="3383868" y="3140968"/>
            <a:ext cx="129614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ZoneTexte 4"/>
          <p:cNvSpPr txBox="1"/>
          <p:nvPr/>
        </p:nvSpPr>
        <p:spPr>
          <a:xfrm>
            <a:off x="431541" y="1268760"/>
            <a:ext cx="2952327" cy="34163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du séminaire de Québec </a:t>
            </a:r>
          </a:p>
          <a:p>
            <a:pPr algn="ctr"/>
            <a:endParaRPr lang="fr-CA" sz="2400" dirty="0"/>
          </a:p>
          <a:p>
            <a:pPr algn="ctr"/>
            <a:r>
              <a:rPr lang="fr-CA" sz="2400" dirty="0"/>
              <a:t>Acte de mariage de Jean Beaudoin et Noëlle Landeau à Trois-Rivières </a:t>
            </a:r>
          </a:p>
          <a:p>
            <a:pPr algn="ctr"/>
            <a:r>
              <a:rPr lang="fr-CA" sz="2400" dirty="0"/>
              <a:t>en 1659</a:t>
            </a:r>
          </a:p>
        </p:txBody>
      </p:sp>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006b.JPG"/>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355976" y="476672"/>
            <a:ext cx="4266032" cy="5764045"/>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755576" y="1197620"/>
            <a:ext cx="3528392" cy="427809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de la paroisse de Verchères</a:t>
            </a:r>
          </a:p>
          <a:p>
            <a:pPr algn="ctr"/>
            <a:endParaRPr lang="fr-CA" sz="2400" b="1" dirty="0"/>
          </a:p>
          <a:p>
            <a:pPr algn="ctr"/>
            <a:r>
              <a:rPr lang="fr-CA" sz="2000" dirty="0"/>
              <a:t>Engagement de Louis Deslandes dit Champigny à Joachim Tétro dit Ducharme</a:t>
            </a:r>
          </a:p>
          <a:p>
            <a:endParaRPr lang="fr-CA" dirty="0"/>
          </a:p>
          <a:p>
            <a:endParaRPr lang="fr-CA" dirty="0"/>
          </a:p>
          <a:p>
            <a:pPr algn="ctr"/>
            <a:r>
              <a:rPr lang="fr-CA" sz="1400" dirty="0"/>
              <a:t>Contrat rédigé par </a:t>
            </a:r>
          </a:p>
          <a:p>
            <a:pPr algn="ctr"/>
            <a:r>
              <a:rPr lang="fr-CA" sz="1400" dirty="0"/>
              <a:t>Charles Dufrost de Lajemerais, missionnaire de la paroisse </a:t>
            </a:r>
          </a:p>
          <a:p>
            <a:pPr algn="ctr"/>
            <a:r>
              <a:rPr lang="fr-CA" sz="1400" dirty="0"/>
              <a:t>St-François-Xavier de Verchères, conservé dans les archives paroissiales jusqu’en 1969.</a:t>
            </a:r>
          </a:p>
        </p:txBody>
      </p:sp>
    </p:spTree>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descr="1663.jpg"/>
          <p:cNvPicPr>
            <a:picLocks noChangeAspect="1"/>
          </p:cNvPicPr>
          <p:nvPr/>
        </p:nvPicPr>
        <p:blipFill>
          <a:blip r:embed="rId2" cstate="print"/>
          <a:srcRect l="4578" t="6420" r="3853" b="25103"/>
          <a:stretch>
            <a:fillRect/>
          </a:stretch>
        </p:blipFill>
        <p:spPr>
          <a:xfrm>
            <a:off x="1403649" y="2348880"/>
            <a:ext cx="6300700" cy="2520280"/>
          </a:xfrm>
          <a:prstGeom prst="rect">
            <a:avLst/>
          </a:prstGeom>
          <a:ln>
            <a:noFill/>
          </a:ln>
          <a:effectLst>
            <a:outerShdw blurRad="292100" dist="139700" dir="2700000" algn="tl" rotWithShape="0">
              <a:srgbClr val="333333">
                <a:alpha val="65000"/>
              </a:srgbClr>
            </a:outerShdw>
          </a:effectLst>
        </p:spPr>
      </p:pic>
      <p:pic>
        <p:nvPicPr>
          <p:cNvPr id="3" name="Image 2" descr="1663 001.jpg"/>
          <p:cNvPicPr>
            <a:picLocks noChangeAspect="1"/>
          </p:cNvPicPr>
          <p:nvPr/>
        </p:nvPicPr>
        <p:blipFill>
          <a:blip r:embed="rId3" cstate="print"/>
          <a:srcRect l="2401" t="9906" r="2764" b="15803"/>
          <a:stretch>
            <a:fillRect/>
          </a:stretch>
        </p:blipFill>
        <p:spPr>
          <a:xfrm>
            <a:off x="1403650" y="5085185"/>
            <a:ext cx="6303103" cy="1196791"/>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539552" y="620690"/>
            <a:ext cx="8064896" cy="14157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du séminaire de Québec</a:t>
            </a:r>
          </a:p>
          <a:p>
            <a:endParaRPr lang="fr-CA" dirty="0"/>
          </a:p>
          <a:p>
            <a:pPr algn="ctr"/>
            <a:r>
              <a:rPr lang="fr-CA" sz="2000" dirty="0"/>
              <a:t>Acte de mariage de Louis Tetreau et Noëlle </a:t>
            </a:r>
            <a:r>
              <a:rPr lang="fr-CA" sz="2000" dirty="0" err="1"/>
              <a:t>Landeau</a:t>
            </a:r>
            <a:r>
              <a:rPr lang="fr-CA" sz="2000" dirty="0"/>
              <a:t> </a:t>
            </a:r>
          </a:p>
          <a:p>
            <a:pPr algn="ctr"/>
            <a:r>
              <a:rPr lang="fr-CA" sz="2000" dirty="0"/>
              <a:t>à Trois-Rivières en 1663</a:t>
            </a:r>
          </a:p>
        </p:txBody>
      </p:sp>
    </p:spTree>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rois-Rivie`res 001.JPG"/>
          <p:cNvPicPr>
            <a:picLocks noChangeAspect="1"/>
          </p:cNvPicPr>
          <p:nvPr/>
        </p:nvPicPr>
        <p:blipFill>
          <a:blip r:embed="rId2" cstate="print"/>
          <a:srcRect l="8664" r="-541" b="43301"/>
          <a:stretch>
            <a:fillRect/>
          </a:stretch>
        </p:blipFill>
        <p:spPr>
          <a:xfrm>
            <a:off x="2195738" y="1892642"/>
            <a:ext cx="5373605" cy="4560694"/>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971599" y="404664"/>
            <a:ext cx="7776865" cy="12618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du séminaire de Québec</a:t>
            </a:r>
          </a:p>
          <a:p>
            <a:pPr algn="ctr"/>
            <a:endParaRPr lang="fr-CA" sz="800" dirty="0"/>
          </a:p>
          <a:p>
            <a:pPr algn="ctr"/>
            <a:r>
              <a:rPr lang="fr-CA" sz="2000" dirty="0"/>
              <a:t>Déclaration des habitants de Trois-Rivières </a:t>
            </a:r>
          </a:p>
          <a:p>
            <a:pPr algn="ctr"/>
            <a:r>
              <a:rPr lang="fr-CA" sz="2000" dirty="0"/>
              <a:t>qui veulent bâtir un presbytère (1664)</a:t>
            </a:r>
          </a:p>
        </p:txBody>
      </p:sp>
      <p:sp>
        <p:nvSpPr>
          <p:cNvPr id="6" name="ZoneTexte 5"/>
          <p:cNvSpPr txBox="1"/>
          <p:nvPr/>
        </p:nvSpPr>
        <p:spPr>
          <a:xfrm>
            <a:off x="395537" y="2996953"/>
            <a:ext cx="1800201"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dirty="0"/>
              <a:t>Marque de Louis Tetreau</a:t>
            </a:r>
          </a:p>
        </p:txBody>
      </p:sp>
      <p:cxnSp>
        <p:nvCxnSpPr>
          <p:cNvPr id="7" name="Connecteur droit avec flèche 6">
            <a:extLst>
              <a:ext uri="{FF2B5EF4-FFF2-40B4-BE49-F238E27FC236}">
                <a16:creationId xmlns:a16="http://schemas.microsoft.com/office/drawing/2014/main" id="{4640D1C3-3227-F329-F599-C9AC130E81FE}"/>
              </a:ext>
            </a:extLst>
          </p:cNvPr>
          <p:cNvCxnSpPr/>
          <p:nvPr/>
        </p:nvCxnSpPr>
        <p:spPr>
          <a:xfrm>
            <a:off x="1763688" y="3861048"/>
            <a:ext cx="1152128"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790262"/>
            <a:ext cx="3394720" cy="257829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CA" sz="2400" b="1" dirty="0">
                <a:solidFill>
                  <a:schemeClr val="tx1"/>
                </a:solidFill>
                <a:latin typeface="Arial" pitchFamily="34" charset="0"/>
                <a:cs typeface="Arial" pitchFamily="34" charset="0"/>
              </a:rPr>
              <a:t>Archives du séminaire de Québec</a:t>
            </a:r>
            <a:br>
              <a:rPr lang="fr-CA" sz="2400" dirty="0">
                <a:solidFill>
                  <a:schemeClr val="tx1"/>
                </a:solidFill>
                <a:latin typeface="Arial" pitchFamily="34" charset="0"/>
                <a:cs typeface="Arial" pitchFamily="34" charset="0"/>
              </a:rPr>
            </a:br>
            <a:br>
              <a:rPr lang="fr-CA" sz="1200" dirty="0">
                <a:solidFill>
                  <a:schemeClr val="tx1"/>
                </a:solidFill>
                <a:latin typeface="Arial" pitchFamily="34" charset="0"/>
                <a:cs typeface="Arial" pitchFamily="34" charset="0"/>
              </a:rPr>
            </a:br>
            <a:r>
              <a:rPr lang="fr-CA" sz="1800" dirty="0">
                <a:solidFill>
                  <a:schemeClr val="tx1"/>
                </a:solidFill>
                <a:latin typeface="Arial" pitchFamily="34" charset="0"/>
                <a:cs typeface="Arial" pitchFamily="34" charset="0"/>
              </a:rPr>
              <a:t>Fonds Viger-Verreau</a:t>
            </a:r>
            <a:br>
              <a:rPr lang="fr-CA" sz="1800" dirty="0">
                <a:solidFill>
                  <a:schemeClr val="tx1"/>
                </a:solidFill>
                <a:latin typeface="Arial" pitchFamily="34" charset="0"/>
                <a:cs typeface="Arial" pitchFamily="34" charset="0"/>
              </a:rPr>
            </a:br>
            <a:br>
              <a:rPr lang="fr-CA" sz="2400" dirty="0">
                <a:solidFill>
                  <a:schemeClr val="tx1"/>
                </a:solidFill>
                <a:latin typeface="Arial" pitchFamily="34" charset="0"/>
                <a:cs typeface="Arial" pitchFamily="34" charset="0"/>
              </a:rPr>
            </a:br>
            <a:r>
              <a:rPr lang="fr-CA" sz="2400" dirty="0">
                <a:solidFill>
                  <a:schemeClr val="tx1"/>
                </a:solidFill>
                <a:latin typeface="Arial" pitchFamily="34" charset="0"/>
                <a:cs typeface="Arial" pitchFamily="34" charset="0"/>
              </a:rPr>
              <a:t>Rôle du détachement pour la Belle Rivière</a:t>
            </a:r>
          </a:p>
        </p:txBody>
      </p:sp>
      <p:pic>
        <p:nvPicPr>
          <p:cNvPr id="5" name="Espace réservé du contenu 4" descr="bonin.jpg"/>
          <p:cNvPicPr>
            <a:picLocks noGrp="1" noChangeAspect="1"/>
          </p:cNvPicPr>
          <p:nvPr>
            <p:ph sz="half" idx="1"/>
          </p:nvPr>
        </p:nvPicPr>
        <p:blipFill>
          <a:blip r:embed="rId2" cstate="print"/>
          <a:stretch>
            <a:fillRect/>
          </a:stretch>
        </p:blipFill>
        <p:spPr>
          <a:xfrm>
            <a:off x="1588840" y="3398128"/>
            <a:ext cx="1872208" cy="2765650"/>
          </a:xfrm>
          <a:prstGeom prst="rect">
            <a:avLst/>
          </a:prstGeom>
          <a:ln>
            <a:noFill/>
          </a:ln>
          <a:effectLst>
            <a:outerShdw blurRad="292100" dist="139700" dir="2700000" algn="tl" rotWithShape="0">
              <a:srgbClr val="333333">
                <a:alpha val="65000"/>
              </a:srgbClr>
            </a:outerShdw>
          </a:effectLst>
        </p:spPr>
      </p:pic>
      <p:pic>
        <p:nvPicPr>
          <p:cNvPr id="6" name="Espace réservé du contenu 5" descr="bonin1.JPG"/>
          <p:cNvPicPr>
            <a:picLocks noGrp="1" noChangeAspect="1"/>
          </p:cNvPicPr>
          <p:nvPr>
            <p:ph sz="half" idx="2"/>
          </p:nvPr>
        </p:nvPicPr>
        <p:blipFill>
          <a:blip r:embed="rId3" cstate="print">
            <a:lum bright="-32000" contrast="47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355978" y="548681"/>
            <a:ext cx="4212559" cy="5793507"/>
          </a:xfrm>
          <a:prstGeom prst="rect">
            <a:avLst/>
          </a:prstGeom>
          <a:ln>
            <a:noFill/>
          </a:ln>
          <a:effectLst>
            <a:outerShdw blurRad="292100" dist="139700" dir="2700000" algn="tl" rotWithShape="0">
              <a:srgbClr val="333333">
                <a:alpha val="65000"/>
              </a:srgbClr>
            </a:outerShdw>
          </a:effectLst>
        </p:spPr>
      </p:pic>
      <p:cxnSp>
        <p:nvCxnSpPr>
          <p:cNvPr id="8" name="Connecteur droit avec flèche 7"/>
          <p:cNvCxnSpPr>
            <a:cxnSpLocks/>
          </p:cNvCxnSpPr>
          <p:nvPr/>
        </p:nvCxnSpPr>
        <p:spPr>
          <a:xfrm>
            <a:off x="3101009" y="3861048"/>
            <a:ext cx="2119063" cy="18002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Connecteur droit avec flèche 9"/>
          <p:cNvCxnSpPr>
            <a:cxnSpLocks/>
          </p:cNvCxnSpPr>
          <p:nvPr/>
        </p:nvCxnSpPr>
        <p:spPr>
          <a:xfrm>
            <a:off x="4067944" y="3489441"/>
            <a:ext cx="1224136" cy="101967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archivesseminairenicolet.files.wordpress.com/2013/04/archives-du-sc3a9minaire-de-nicolet-2.jpg"/>
          <p:cNvPicPr>
            <a:picLocks noChangeAspect="1" noChangeArrowheads="1"/>
          </p:cNvPicPr>
          <p:nvPr/>
        </p:nvPicPr>
        <p:blipFill>
          <a:blip r:embed="rId2" cstate="print"/>
          <a:srcRect/>
          <a:stretch>
            <a:fillRect/>
          </a:stretch>
        </p:blipFill>
        <p:spPr bwMode="auto">
          <a:xfrm>
            <a:off x="1547664" y="1628800"/>
            <a:ext cx="6696744" cy="4416354"/>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1727684" y="764704"/>
            <a:ext cx="6336704"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du séminaire de Nicolet</a:t>
            </a:r>
          </a:p>
        </p:txBody>
      </p:sp>
    </p:spTree>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agathe.JPG"/>
          <p:cNvPicPr>
            <a:picLocks noChangeAspect="1"/>
          </p:cNvPicPr>
          <p:nvPr/>
        </p:nvPicPr>
        <p:blipFill>
          <a:blip r:embed="rId2" cstate="print"/>
          <a:srcRect l="8757" t="5901" r="3602" b="3801"/>
          <a:stretch>
            <a:fillRect/>
          </a:stretch>
        </p:blipFill>
        <p:spPr>
          <a:xfrm>
            <a:off x="4888568" y="514793"/>
            <a:ext cx="3456384" cy="5828413"/>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827584" y="1844824"/>
            <a:ext cx="3528392" cy="276998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du séminaire de Nicolet</a:t>
            </a:r>
          </a:p>
          <a:p>
            <a:pPr algn="ctr"/>
            <a:endParaRPr lang="fr-CA" dirty="0"/>
          </a:p>
          <a:p>
            <a:pPr algn="ctr"/>
            <a:r>
              <a:rPr lang="fr-CA" sz="2400" dirty="0"/>
              <a:t>Annales de la </a:t>
            </a:r>
          </a:p>
          <a:p>
            <a:pPr algn="ctr"/>
            <a:r>
              <a:rPr lang="fr-CA" sz="2400" dirty="0"/>
              <a:t>Tour des martyrs </a:t>
            </a:r>
          </a:p>
          <a:p>
            <a:pPr algn="ctr"/>
            <a:r>
              <a:rPr lang="fr-CA" sz="2400" dirty="0"/>
              <a:t>de Saint-Célestin</a:t>
            </a:r>
          </a:p>
        </p:txBody>
      </p:sp>
    </p:spTree>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Nouvelle image.JPG"/>
          <p:cNvPicPr>
            <a:picLocks noChangeAspect="1"/>
          </p:cNvPicPr>
          <p:nvPr/>
        </p:nvPicPr>
        <p:blipFill>
          <a:blip r:embed="rId2" cstate="print">
            <a:lum bright="10000"/>
          </a:blip>
          <a:stretch>
            <a:fillRect/>
          </a:stretch>
        </p:blipFill>
        <p:spPr>
          <a:xfrm>
            <a:off x="3131840" y="2060848"/>
            <a:ext cx="5400600" cy="4050450"/>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cstate="print"/>
          <a:srcRect l="31594" t="23344" r="33560" b="18333"/>
          <a:stretch>
            <a:fillRect/>
          </a:stretch>
        </p:blipFill>
        <p:spPr bwMode="auto">
          <a:xfrm>
            <a:off x="395536" y="2780929"/>
            <a:ext cx="2151125" cy="2880320"/>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1547664" y="673531"/>
            <a:ext cx="7103740"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fr-CA" sz="2800" b="1" dirty="0"/>
              <a:t> Archives du séminaire de Trois-Rivières</a:t>
            </a:r>
          </a:p>
        </p:txBody>
      </p:sp>
    </p:spTree>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losse.jpg"/>
          <p:cNvPicPr>
            <a:picLocks noChangeAspect="1"/>
          </p:cNvPicPr>
          <p:nvPr/>
        </p:nvPicPr>
        <p:blipFill>
          <a:blip r:embed="rId2" cstate="print"/>
          <a:srcRect l="11011" t="5901" r="3791" b="52070"/>
          <a:stretch>
            <a:fillRect/>
          </a:stretch>
        </p:blipFill>
        <p:spPr>
          <a:xfrm>
            <a:off x="1367644" y="2132856"/>
            <a:ext cx="6408712" cy="4347998"/>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899592" y="116632"/>
            <a:ext cx="7344816" cy="17851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endParaRPr lang="fr-CA" sz="2400" b="1" dirty="0"/>
          </a:p>
          <a:p>
            <a:pPr algn="ctr"/>
            <a:r>
              <a:rPr lang="fr-CA" sz="2400" b="1" dirty="0"/>
              <a:t>Archives du séminaire de Trois-Rivières</a:t>
            </a:r>
          </a:p>
          <a:p>
            <a:pPr algn="ctr"/>
            <a:r>
              <a:rPr lang="fr-CA" sz="1400" dirty="0"/>
              <a:t>Collection Montarville Boucher de la Bruère</a:t>
            </a:r>
          </a:p>
          <a:p>
            <a:pPr algn="ctr"/>
            <a:endParaRPr lang="fr-CA" sz="800" dirty="0"/>
          </a:p>
          <a:p>
            <a:pPr algn="ctr"/>
            <a:r>
              <a:rPr lang="fr-CA" sz="2000" dirty="0"/>
              <a:t>Concession par Paul Chomedey de Maisonneuve </a:t>
            </a:r>
          </a:p>
          <a:p>
            <a:pPr algn="ctr"/>
            <a:r>
              <a:rPr lang="fr-CA" sz="2000" dirty="0"/>
              <a:t>à Lambert Closse (1658)</a:t>
            </a:r>
          </a:p>
        </p:txBody>
      </p:sp>
    </p:spTree>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eslandes.jpg"/>
          <p:cNvPicPr>
            <a:picLocks noChangeAspect="1"/>
          </p:cNvPicPr>
          <p:nvPr/>
        </p:nvPicPr>
        <p:blipFill>
          <a:blip r:embed="rId2" cstate="print">
            <a:lum/>
          </a:blip>
          <a:stretch>
            <a:fillRect/>
          </a:stretch>
        </p:blipFill>
        <p:spPr>
          <a:xfrm>
            <a:off x="4550224" y="666696"/>
            <a:ext cx="4176464" cy="5524608"/>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539552" y="1484784"/>
            <a:ext cx="3849552" cy="36317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du séminaire de </a:t>
            </a:r>
          </a:p>
          <a:p>
            <a:pPr algn="ctr"/>
            <a:r>
              <a:rPr lang="fr-CA" sz="2800" b="1" dirty="0"/>
              <a:t>Trois-Rivières </a:t>
            </a:r>
          </a:p>
          <a:p>
            <a:pPr algn="ctr"/>
            <a:endParaRPr lang="fr-CA" dirty="0"/>
          </a:p>
          <a:p>
            <a:pPr algn="ctr"/>
            <a:r>
              <a:rPr lang="fr-CA" sz="1400" dirty="0"/>
              <a:t>Collection Montarville </a:t>
            </a:r>
          </a:p>
          <a:p>
            <a:pPr algn="ctr"/>
            <a:r>
              <a:rPr lang="fr-CA" sz="1400" dirty="0"/>
              <a:t>Boucher de la Bruère</a:t>
            </a:r>
          </a:p>
          <a:p>
            <a:pPr algn="ctr"/>
            <a:endParaRPr lang="fr-CA" sz="2800" dirty="0"/>
          </a:p>
          <a:p>
            <a:pPr algn="ctr"/>
            <a:r>
              <a:rPr lang="fr-CA" sz="2400" dirty="0"/>
              <a:t>Document écrit de la main de Jean Deslandes dit Champigny</a:t>
            </a:r>
          </a:p>
        </p:txBody>
      </p:sp>
    </p:spTree>
  </p:cSld>
  <p:clrMapOvr>
    <a:masterClrMapping/>
  </p:clrMapOvr>
  <p:transition>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rocès Ruel.JPG"/>
          <p:cNvPicPr>
            <a:picLocks noChangeAspect="1"/>
          </p:cNvPicPr>
          <p:nvPr/>
        </p:nvPicPr>
        <p:blipFill>
          <a:blip r:embed="rId2" cstate="print">
            <a:lum contrast="10000"/>
            <a:extLst>
              <a:ext uri="{BEBA8EAE-BF5A-486C-A8C5-ECC9F3942E4B}">
                <a14:imgProps xmlns:a14="http://schemas.microsoft.com/office/drawing/2010/main">
                  <a14:imgLayer r:embed="rId3">
                    <a14:imgEffect>
                      <a14:sharpenSoften amount="25000"/>
                    </a14:imgEffect>
                  </a14:imgLayer>
                </a14:imgProps>
              </a:ext>
            </a:extLst>
          </a:blip>
          <a:srcRect l="666" r="1596" b="-59"/>
          <a:stretch>
            <a:fillRect/>
          </a:stretch>
        </p:blipFill>
        <p:spPr>
          <a:xfrm>
            <a:off x="1979712" y="2092503"/>
            <a:ext cx="5400600" cy="4391696"/>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1043608" y="404665"/>
            <a:ext cx="7128792" cy="140038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du séminaire de Trois-Rivières </a:t>
            </a:r>
          </a:p>
          <a:p>
            <a:pPr algn="ctr"/>
            <a:endParaRPr lang="fr-CA" sz="900" dirty="0"/>
          </a:p>
          <a:p>
            <a:pPr algn="ctr"/>
            <a:r>
              <a:rPr lang="fr-CA" sz="1400" dirty="0"/>
              <a:t>Collection Montarville Boucher de la Bruère</a:t>
            </a:r>
          </a:p>
          <a:p>
            <a:pPr algn="ctr"/>
            <a:endParaRPr lang="fr-CA" sz="1400" dirty="0"/>
          </a:p>
          <a:p>
            <a:pPr algn="ctr"/>
            <a:r>
              <a:rPr lang="fr-CA" sz="2000" dirty="0"/>
              <a:t>Document concernant le procès de Joseph Ruel</a:t>
            </a:r>
          </a:p>
        </p:txBody>
      </p:sp>
    </p:spTree>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icard.JPG"/>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l="5425" b="19162"/>
          <a:stretch>
            <a:fillRect/>
          </a:stretch>
        </p:blipFill>
        <p:spPr>
          <a:xfrm>
            <a:off x="1007604" y="2276872"/>
            <a:ext cx="7632846" cy="3940452"/>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1259631" y="476672"/>
            <a:ext cx="7128792" cy="16773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du séminaire de Trois-Rivières </a:t>
            </a:r>
          </a:p>
          <a:p>
            <a:pPr algn="ctr"/>
            <a:endParaRPr lang="fr-CA" sz="900" dirty="0"/>
          </a:p>
          <a:p>
            <a:pPr algn="ctr"/>
            <a:r>
              <a:rPr lang="fr-CA" sz="1400" dirty="0"/>
              <a:t>fonds de la famille de Jean Sicard de Carufel</a:t>
            </a:r>
          </a:p>
          <a:p>
            <a:pPr algn="ctr"/>
            <a:endParaRPr lang="fr-CA" sz="1400" dirty="0"/>
          </a:p>
          <a:p>
            <a:pPr algn="ctr"/>
            <a:r>
              <a:rPr lang="fr-CA" sz="2400" dirty="0"/>
              <a:t>Émancipation de Jean Sicard de Carufel</a:t>
            </a:r>
          </a:p>
          <a:p>
            <a:pPr algn="ctr"/>
            <a:endParaRPr lang="fr-CA" sz="1400" dirty="0"/>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F4936.JPG"/>
          <p:cNvPicPr>
            <a:picLocks noChangeAspect="1"/>
          </p:cNvPicPr>
          <p:nvPr/>
        </p:nvPicPr>
        <p:blipFill>
          <a:blip r:embed="rId2" cstate="print"/>
          <a:stretch>
            <a:fillRect/>
          </a:stretch>
        </p:blipFill>
        <p:spPr>
          <a:xfrm>
            <a:off x="900114" y="3860801"/>
            <a:ext cx="3240087" cy="2430463"/>
          </a:xfrm>
          <a:prstGeom prst="rect">
            <a:avLst/>
          </a:prstGeom>
          <a:ln>
            <a:noFill/>
          </a:ln>
          <a:effectLst>
            <a:outerShdw blurRad="292100" dist="139700" dir="2700000" algn="tl" rotWithShape="0">
              <a:srgbClr val="333333">
                <a:alpha val="65000"/>
              </a:srgbClr>
            </a:outerShdw>
          </a:effectLst>
        </p:spPr>
      </p:pic>
      <p:pic>
        <p:nvPicPr>
          <p:cNvPr id="5" name="Image 4" descr="DSCF4932.JPG"/>
          <p:cNvPicPr>
            <a:picLocks noChangeAspect="1"/>
          </p:cNvPicPr>
          <p:nvPr/>
        </p:nvPicPr>
        <p:blipFill>
          <a:blip r:embed="rId3" cstate="print"/>
          <a:stretch>
            <a:fillRect/>
          </a:stretch>
        </p:blipFill>
        <p:spPr>
          <a:xfrm>
            <a:off x="611189" y="620713"/>
            <a:ext cx="1800225" cy="2400300"/>
          </a:xfrm>
          <a:prstGeom prst="rect">
            <a:avLst/>
          </a:prstGeom>
          <a:ln>
            <a:noFill/>
          </a:ln>
          <a:effectLst>
            <a:outerShdw blurRad="292100" dist="139700" dir="2700000" algn="tl" rotWithShape="0">
              <a:srgbClr val="333333">
                <a:alpha val="65000"/>
              </a:srgbClr>
            </a:outerShdw>
          </a:effectLst>
        </p:spPr>
      </p:pic>
      <p:pic>
        <p:nvPicPr>
          <p:cNvPr id="6" name="Image 5" descr="DSCF4931.JPG"/>
          <p:cNvPicPr>
            <a:picLocks noChangeAspect="1"/>
          </p:cNvPicPr>
          <p:nvPr/>
        </p:nvPicPr>
        <p:blipFill>
          <a:blip r:embed="rId4" cstate="print"/>
          <a:stretch>
            <a:fillRect/>
          </a:stretch>
        </p:blipFill>
        <p:spPr>
          <a:xfrm>
            <a:off x="6732589" y="549275"/>
            <a:ext cx="1871663" cy="2495550"/>
          </a:xfrm>
          <a:prstGeom prst="rect">
            <a:avLst/>
          </a:prstGeom>
          <a:ln>
            <a:noFill/>
          </a:ln>
          <a:effectLst>
            <a:outerShdw blurRad="292100" dist="139700" dir="2700000" algn="tl" rotWithShape="0">
              <a:srgbClr val="333333">
                <a:alpha val="65000"/>
              </a:srgbClr>
            </a:outerShdw>
          </a:effectLst>
        </p:spPr>
      </p:pic>
      <p:pic>
        <p:nvPicPr>
          <p:cNvPr id="8" name="Image 7" descr="DSCF4933.JPG"/>
          <p:cNvPicPr>
            <a:picLocks noChangeAspect="1"/>
          </p:cNvPicPr>
          <p:nvPr/>
        </p:nvPicPr>
        <p:blipFill>
          <a:blip r:embed="rId5" cstate="print"/>
          <a:stretch>
            <a:fillRect/>
          </a:stretch>
        </p:blipFill>
        <p:spPr>
          <a:xfrm>
            <a:off x="4859337" y="3860801"/>
            <a:ext cx="3205163" cy="2403475"/>
          </a:xfrm>
          <a:prstGeom prst="rect">
            <a:avLst/>
          </a:prstGeom>
          <a:ln>
            <a:noFill/>
          </a:ln>
          <a:effectLst>
            <a:outerShdw blurRad="292100" dist="139700" dir="2700000" algn="tl" rotWithShape="0">
              <a:srgbClr val="333333">
                <a:alpha val="65000"/>
              </a:srgbClr>
            </a:outerShdw>
          </a:effectLst>
        </p:spPr>
      </p:pic>
      <p:sp>
        <p:nvSpPr>
          <p:cNvPr id="5126" name="Rectangle 9"/>
          <p:cNvSpPr>
            <a:spLocks noChangeArrowheads="1"/>
          </p:cNvSpPr>
          <p:nvPr/>
        </p:nvSpPr>
        <p:spPr bwMode="auto">
          <a:xfrm>
            <a:off x="2843214" y="1268413"/>
            <a:ext cx="3457575" cy="138499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r>
              <a:rPr lang="fr-CA" sz="2800" dirty="0">
                <a:latin typeface="Arial" pitchFamily="34" charset="0"/>
                <a:cs typeface="Arial" pitchFamily="34" charset="0"/>
              </a:rPr>
              <a:t>Archives historiques de l’Archidiocèse de Québec</a:t>
            </a:r>
          </a:p>
        </p:txBody>
      </p:sp>
    </p:spTree>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gen.JPG"/>
          <p:cNvPicPr>
            <a:picLocks noChangeAspect="1"/>
          </p:cNvPicPr>
          <p:nvPr/>
        </p:nvPicPr>
        <p:blipFill>
          <a:blip r:embed="rId2" cstate="print"/>
          <a:stretch>
            <a:fillRect/>
          </a:stretch>
        </p:blipFill>
        <p:spPr>
          <a:xfrm>
            <a:off x="4211960" y="620688"/>
            <a:ext cx="3980195" cy="552996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11560" y="1412776"/>
            <a:ext cx="3312368" cy="3547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800" b="1" dirty="0"/>
              <a:t>Archives du séminaire de Trois-Rivières</a:t>
            </a:r>
          </a:p>
          <a:p>
            <a:pPr algn="ctr"/>
            <a:r>
              <a:rPr lang="fr-CA" sz="2800" b="1" dirty="0"/>
              <a:t> </a:t>
            </a:r>
          </a:p>
          <a:p>
            <a:pPr algn="ctr"/>
            <a:endParaRPr lang="fr-CA" sz="1050" dirty="0"/>
          </a:p>
          <a:p>
            <a:pPr algn="ctr"/>
            <a:r>
              <a:rPr lang="fr-CA" dirty="0"/>
              <a:t>fonds de la famille de Jean Sicard de Carufel</a:t>
            </a:r>
          </a:p>
          <a:p>
            <a:pPr algn="ctr"/>
            <a:endParaRPr lang="fr-CA" dirty="0"/>
          </a:p>
          <a:p>
            <a:pPr algn="ctr"/>
            <a:r>
              <a:rPr lang="fr-CA" sz="2400" dirty="0"/>
              <a:t>Généalogie de Jean Sicard de Carufel</a:t>
            </a:r>
          </a:p>
        </p:txBody>
      </p:sp>
    </p:spTree>
  </p:cSld>
  <p:clrMapOvr>
    <a:masterClrMapping/>
  </p:clrMapOvr>
  <p:transition>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meau 001.jpg"/>
          <p:cNvPicPr>
            <a:picLocks noChangeAspect="1"/>
          </p:cNvPicPr>
          <p:nvPr/>
        </p:nvPicPr>
        <p:blipFill>
          <a:blip r:embed="rId2" cstate="print"/>
          <a:srcRect t="5901" r="-541" b="8001"/>
          <a:stretch>
            <a:fillRect/>
          </a:stretch>
        </p:blipFill>
        <p:spPr>
          <a:xfrm>
            <a:off x="3635896" y="476672"/>
            <a:ext cx="5013565" cy="5904656"/>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323528" y="2132856"/>
            <a:ext cx="2952328" cy="33239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du séminaire de Trois-Rivières</a:t>
            </a:r>
          </a:p>
          <a:p>
            <a:pPr algn="ctr"/>
            <a:endParaRPr lang="fr-CA" dirty="0"/>
          </a:p>
          <a:p>
            <a:pPr algn="ctr"/>
            <a:r>
              <a:rPr lang="fr-CA" dirty="0"/>
              <a:t>Collection Montarville Boucher de la Bruère</a:t>
            </a:r>
          </a:p>
          <a:p>
            <a:pPr algn="ctr"/>
            <a:endParaRPr lang="fr-CA" dirty="0"/>
          </a:p>
          <a:p>
            <a:pPr algn="ctr"/>
            <a:r>
              <a:rPr lang="fr-CA" dirty="0"/>
              <a:t>Poème écrit par le notaire Sévérin Ameau</a:t>
            </a:r>
          </a:p>
          <a:p>
            <a:pPr algn="ctr"/>
            <a:r>
              <a:rPr lang="fr-CA" dirty="0"/>
              <a:t>Vers 1650</a:t>
            </a:r>
          </a:p>
        </p:txBody>
      </p:sp>
    </p:spTree>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petitstresorsegyptiens.com/img/Seminaire-St-Hyacinthe-%281%29grande.JPG"/>
          <p:cNvPicPr>
            <a:picLocks noChangeAspect="1" noChangeArrowheads="1"/>
          </p:cNvPicPr>
          <p:nvPr/>
        </p:nvPicPr>
        <p:blipFill>
          <a:blip r:embed="rId2" cstate="print"/>
          <a:srcRect/>
          <a:stretch>
            <a:fillRect/>
          </a:stretch>
        </p:blipFill>
        <p:spPr bwMode="auto">
          <a:xfrm>
            <a:off x="683568" y="1844825"/>
            <a:ext cx="5124451" cy="3848101"/>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1043608" y="620689"/>
            <a:ext cx="7128792"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du séminaire de Saint-Hyacinthe</a:t>
            </a:r>
          </a:p>
        </p:txBody>
      </p:sp>
      <p:pic>
        <p:nvPicPr>
          <p:cNvPr id="2050" name="Picture 2" descr="C:\Documents and Settings\Josée\Mes documents\Dropbox\Josée Pierrette\CHSH-Archives\DSCN6501 Abbé Gadbois.JPG"/>
          <p:cNvPicPr>
            <a:picLocks noChangeAspect="1" noChangeArrowheads="1"/>
          </p:cNvPicPr>
          <p:nvPr/>
        </p:nvPicPr>
        <p:blipFill>
          <a:blip r:embed="rId3" cstate="print"/>
          <a:srcRect/>
          <a:stretch>
            <a:fillRect/>
          </a:stretch>
        </p:blipFill>
        <p:spPr bwMode="auto">
          <a:xfrm>
            <a:off x="6372201" y="2276872"/>
            <a:ext cx="2268252" cy="30243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753967627"/>
              </p:ext>
            </p:extLst>
          </p:nvPr>
        </p:nvGraphicFramePr>
        <p:xfrm>
          <a:off x="713280" y="2027089"/>
          <a:ext cx="8280920" cy="4536000"/>
        </p:xfrm>
        <a:graphic>
          <a:graphicData uri="http://schemas.openxmlformats.org/drawingml/2006/table">
            <a:tbl>
              <a:tblPr>
                <a:tableStyleId>{2D5ABB26-0587-4C30-8999-92F81FD0307C}</a:tableStyleId>
              </a:tblPr>
              <a:tblGrid>
                <a:gridCol w="1865072">
                  <a:extLst>
                    <a:ext uri="{9D8B030D-6E8A-4147-A177-3AD203B41FA5}">
                      <a16:colId xmlns:a16="http://schemas.microsoft.com/office/drawing/2014/main" val="20000"/>
                    </a:ext>
                  </a:extLst>
                </a:gridCol>
                <a:gridCol w="2651795">
                  <a:extLst>
                    <a:ext uri="{9D8B030D-6E8A-4147-A177-3AD203B41FA5}">
                      <a16:colId xmlns:a16="http://schemas.microsoft.com/office/drawing/2014/main" val="20001"/>
                    </a:ext>
                  </a:extLst>
                </a:gridCol>
                <a:gridCol w="2107869">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tblGrid>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Adamsville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ea typeface="+mn-ea"/>
                          <a:cs typeface="+mn-cs"/>
                        </a:rPr>
                        <a:t>N-D</a:t>
                      </a:r>
                      <a:r>
                        <a:rPr lang="fr-CA" sz="1400" b="1" baseline="0" dirty="0">
                          <a:effectLst>
                            <a:outerShdw blurRad="63500" sx="102000" sy="102000" algn="ctr" rotWithShape="0">
                              <a:prstClr val="black">
                                <a:alpha val="40000"/>
                              </a:prstClr>
                            </a:outerShdw>
                          </a:effectLst>
                          <a:latin typeface="+mj-lt"/>
                          <a:ea typeface="+mn-ea"/>
                          <a:cs typeface="+mn-cs"/>
                        </a:rPr>
                        <a:t> de Stansbridge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Saint-Césaire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Saint-Louis</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0"/>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Ange-Gardien</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ea typeface="+mn-ea"/>
                          <a:cs typeface="+mn-cs"/>
                        </a:rPr>
                        <a:t>Richelieu</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Saint-Charles</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Sainte-Madeleine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1"/>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Bedford</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Sorel</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Saint-Damase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Saint-Marc</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2"/>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Beloeil</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Sweetsburg (Cowansville)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Saint-Denis</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Saint-Marcel</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3"/>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Chambly</a:t>
                      </a:r>
                      <a:r>
                        <a:rPr lang="fr-CA" sz="1400" b="1" baseline="0" dirty="0">
                          <a:effectLst>
                            <a:outerShdw blurRad="63500" sx="102000" sy="102000" algn="ctr" rotWithShape="0">
                              <a:prstClr val="black">
                                <a:alpha val="40000"/>
                              </a:prstClr>
                            </a:outerShdw>
                          </a:effectLst>
                          <a:latin typeface="+mj-lt"/>
                        </a:rPr>
                        <a:t> Est</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West Shefford (Bromont)</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Saint-Dominique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Saint-Mathias</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4"/>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ea typeface="+mn-ea"/>
                          <a:cs typeface="+mn-cs"/>
                        </a:rPr>
                        <a:t>Clarenceville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Saint-Aimé</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Saint-Grégoire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Saint-Ours</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5"/>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ea typeface="+mn-ea"/>
                          <a:cs typeface="+mn-cs"/>
                        </a:rPr>
                        <a:t>Dunham</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Saint-Alexandre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Sainte-Hélène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Saint-Paul</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6"/>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Farnham</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Saint-Alphonse-de-Granby</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Saint-Hilaire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Saint-Pie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7"/>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ea typeface="+mn-ea"/>
                          <a:cs typeface="+mn-cs"/>
                        </a:rPr>
                        <a:t>Frelighsburg</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Sainte-Angèle-de-Monnoir</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Saint-Hugues</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Saint-Robert</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8"/>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ea typeface="+mn-ea"/>
                          <a:cs typeface="+mn-cs"/>
                        </a:rPr>
                        <a:t>Granby</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Sainte-Anne-de-Sabrevois</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Saint-Hyacinthe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Saint-Roch</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09"/>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Henryville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Saint-Antoine-sur-Richelieu</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Saint-Ignace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Sainte-Rosalie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10"/>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ea typeface="+mn-ea"/>
                          <a:cs typeface="+mn-cs"/>
                        </a:rPr>
                        <a:t>Iberville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Saint-Armand</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Saint-Jean-Baptiste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Saint-Sébastien</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11"/>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ea typeface="+mn-ea"/>
                          <a:cs typeface="+mn-cs"/>
                        </a:rPr>
                        <a:t>La</a:t>
                      </a:r>
                      <a:r>
                        <a:rPr lang="fr-CA" sz="1400" b="1" baseline="0" dirty="0">
                          <a:effectLst>
                            <a:outerShdw blurRad="63500" sx="102000" sy="102000" algn="ctr" rotWithShape="0">
                              <a:prstClr val="black">
                                <a:alpha val="40000"/>
                              </a:prstClr>
                            </a:outerShdw>
                          </a:effectLst>
                          <a:latin typeface="+mj-lt"/>
                          <a:ea typeface="+mn-ea"/>
                          <a:cs typeface="+mn-cs"/>
                        </a:rPr>
                        <a:t> Présentation</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Saint-Barnabé</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Saint-Jude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Saint-Simon</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12"/>
                  </a:ext>
                </a:extLst>
              </a:tr>
              <a:tr h="324000">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ea typeface="+mn-ea"/>
                          <a:cs typeface="+mn-cs"/>
                        </a:rPr>
                        <a:t>Marieville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Sainte-Brigide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Saint-Liboire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tc>
                  <a:txBody>
                    <a:bodyPr/>
                    <a:lstStyle/>
                    <a:p>
                      <a:pPr>
                        <a:lnSpc>
                          <a:spcPct val="115000"/>
                        </a:lnSpc>
                        <a:spcAft>
                          <a:spcPts val="0"/>
                        </a:spcAft>
                      </a:pPr>
                      <a:r>
                        <a:rPr lang="fr-CA" sz="1400" b="1" dirty="0">
                          <a:effectLst>
                            <a:outerShdw blurRad="63500" sx="102000" sy="102000" algn="ctr" rotWithShape="0">
                              <a:prstClr val="black">
                                <a:alpha val="40000"/>
                              </a:prstClr>
                            </a:outerShdw>
                          </a:effectLst>
                          <a:latin typeface="+mj-lt"/>
                        </a:rPr>
                        <a:t>Sainte-Victoire</a:t>
                      </a:r>
                      <a:endParaRPr lang="fr-CA" sz="1400" b="1" dirty="0">
                        <a:effectLst>
                          <a:outerShdw blurRad="63500" sx="102000" sy="102000" algn="ctr" rotWithShape="0">
                            <a:prstClr val="black">
                              <a:alpha val="40000"/>
                            </a:prstClr>
                          </a:outerShdw>
                        </a:effectLst>
                        <a:latin typeface="+mj-lt"/>
                        <a:ea typeface="Arial"/>
                        <a:cs typeface="Times New Roman"/>
                      </a:endParaRPr>
                    </a:p>
                  </a:txBody>
                  <a:tcPr marL="49967" marR="49967" marT="0" marB="0"/>
                </a:tc>
                <a:extLst>
                  <a:ext uri="{0D108BD9-81ED-4DB2-BD59-A6C34878D82A}">
                    <a16:rowId xmlns:a16="http://schemas.microsoft.com/office/drawing/2014/main" val="10013"/>
                  </a:ext>
                </a:extLst>
              </a:tr>
            </a:tbl>
          </a:graphicData>
        </a:graphic>
      </p:graphicFrame>
      <p:sp>
        <p:nvSpPr>
          <p:cNvPr id="3" name="ZoneTexte 2"/>
          <p:cNvSpPr txBox="1"/>
          <p:nvPr/>
        </p:nvSpPr>
        <p:spPr>
          <a:xfrm>
            <a:off x="971600" y="548680"/>
            <a:ext cx="7488832"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du séminaire de Saint-Hyacinthe </a:t>
            </a:r>
          </a:p>
          <a:p>
            <a:pPr algn="ctr"/>
            <a:r>
              <a:rPr lang="fr-CA" sz="2000" dirty="0"/>
              <a:t>Histoire de paroisses</a:t>
            </a:r>
          </a:p>
          <a:p>
            <a:pPr algn="ctr"/>
            <a:r>
              <a:rPr lang="fr-CA" sz="2000" dirty="0"/>
              <a:t>Manuscrits de l’abbé Isidore Desnoyers (19</a:t>
            </a:r>
            <a:r>
              <a:rPr lang="fr-CA" sz="2000" baseline="30000" dirty="0"/>
              <a:t>e</a:t>
            </a:r>
            <a:r>
              <a:rPr lang="fr-CA" sz="2000" dirty="0"/>
              <a:t> siècle)</a:t>
            </a:r>
          </a:p>
          <a:p>
            <a:pPr algn="ctr"/>
            <a:r>
              <a:rPr lang="fr-CA" sz="2400" dirty="0"/>
              <a:t> </a:t>
            </a:r>
            <a:endParaRPr lang="fr-CA" sz="1400" dirty="0"/>
          </a:p>
        </p:txBody>
      </p:sp>
    </p:spTree>
  </p:cSld>
  <p:clrMapOvr>
    <a:masterClrMapping/>
  </p:clrMapOvr>
  <p:transition>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Josée\Mes documents\Dropbox\Josée Pierrette\CHSH-Archives\DSCN6481 Zouave Achille Bonin.JPG"/>
          <p:cNvPicPr>
            <a:picLocks noChangeAspect="1" noChangeArrowheads="1"/>
          </p:cNvPicPr>
          <p:nvPr/>
        </p:nvPicPr>
        <p:blipFill>
          <a:blip r:embed="rId3" cstate="print"/>
          <a:srcRect b="14286"/>
          <a:stretch>
            <a:fillRect/>
          </a:stretch>
        </p:blipFill>
        <p:spPr bwMode="auto">
          <a:xfrm>
            <a:off x="539552" y="4077072"/>
            <a:ext cx="2688299" cy="1728192"/>
          </a:xfrm>
          <a:prstGeom prst="rect">
            <a:avLst/>
          </a:prstGeom>
          <a:ln>
            <a:noFill/>
          </a:ln>
          <a:effectLst>
            <a:outerShdw blurRad="292100" dist="139700" dir="2700000" algn="tl" rotWithShape="0">
              <a:srgbClr val="333333">
                <a:alpha val="65000"/>
              </a:srgbClr>
            </a:outerShdw>
          </a:effectLst>
        </p:spPr>
      </p:pic>
      <p:pic>
        <p:nvPicPr>
          <p:cNvPr id="1028" name="Picture 4" descr="C:\Documents and Settings\Josée\Mes documents\Dropbox\Josée Pierrette\CHSH-Archives\DSCN6483 Zouave Achille Bonin  1902-1990.JPG"/>
          <p:cNvPicPr>
            <a:picLocks noChangeAspect="1" noChangeArrowheads="1"/>
          </p:cNvPicPr>
          <p:nvPr/>
        </p:nvPicPr>
        <p:blipFill>
          <a:blip r:embed="rId4" cstate="print"/>
          <a:srcRect r="3686"/>
          <a:stretch>
            <a:fillRect/>
          </a:stretch>
        </p:blipFill>
        <p:spPr bwMode="auto">
          <a:xfrm>
            <a:off x="3779912" y="2060848"/>
            <a:ext cx="4824536" cy="375689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83568" y="548680"/>
            <a:ext cx="7776864" cy="8617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400" b="1" dirty="0"/>
              <a:t>Archives du séminaire de Saint-Hyacinthe</a:t>
            </a:r>
          </a:p>
          <a:p>
            <a:pPr algn="ctr"/>
            <a:endParaRPr lang="fr-CA" sz="800" dirty="0"/>
          </a:p>
          <a:p>
            <a:pPr algn="ctr"/>
            <a:r>
              <a:rPr lang="fr-CA" dirty="0"/>
              <a:t>Fonds Antoinette Bonin-Halstead</a:t>
            </a:r>
          </a:p>
        </p:txBody>
      </p:sp>
      <p:sp>
        <p:nvSpPr>
          <p:cNvPr id="6" name="Rectangle 5"/>
          <p:cNvSpPr/>
          <p:nvPr/>
        </p:nvSpPr>
        <p:spPr>
          <a:xfrm>
            <a:off x="539552" y="2060848"/>
            <a:ext cx="2808312"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400" dirty="0"/>
              <a:t>Habit complet </a:t>
            </a:r>
          </a:p>
          <a:p>
            <a:pPr algn="ctr"/>
            <a:r>
              <a:rPr lang="fr-CA" sz="2400" dirty="0"/>
              <a:t>de zouave </a:t>
            </a:r>
          </a:p>
          <a:p>
            <a:pPr algn="ctr"/>
            <a:r>
              <a:rPr lang="fr-CA" sz="2400" dirty="0"/>
              <a:t>ayant appartenu à </a:t>
            </a:r>
          </a:p>
          <a:p>
            <a:pPr algn="ctr"/>
            <a:r>
              <a:rPr lang="fr-CA" sz="2400" dirty="0"/>
              <a:t>Achille Bonin</a:t>
            </a:r>
          </a:p>
        </p:txBody>
      </p:sp>
    </p:spTree>
  </p:cSld>
  <p:clrMapOvr>
    <a:masterClrMapping/>
  </p:clrMapOvr>
  <p:transition>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Documents and Settings\Josée\Mes documents\Dropbox\Josée Pierrette\CHSH-Archives\DSCN6488.JPG"/>
          <p:cNvPicPr>
            <a:picLocks noChangeAspect="1" noChangeArrowheads="1"/>
          </p:cNvPicPr>
          <p:nvPr/>
        </p:nvPicPr>
        <p:blipFill>
          <a:blip r:embed="rId2" cstate="print"/>
          <a:srcRect/>
          <a:stretch>
            <a:fillRect/>
          </a:stretch>
        </p:blipFill>
        <p:spPr bwMode="auto">
          <a:xfrm>
            <a:off x="539552" y="404664"/>
            <a:ext cx="1152127" cy="1536169"/>
          </a:xfrm>
          <a:prstGeom prst="rect">
            <a:avLst/>
          </a:prstGeom>
          <a:ln>
            <a:noFill/>
          </a:ln>
          <a:effectLst>
            <a:outerShdw blurRad="292100" dist="139700" dir="2700000" algn="tl" rotWithShape="0">
              <a:srgbClr val="333333">
                <a:alpha val="65000"/>
              </a:srgbClr>
            </a:outerShdw>
          </a:effectLst>
        </p:spPr>
      </p:pic>
      <p:sp>
        <p:nvSpPr>
          <p:cNvPr id="4" name="Titre 3"/>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fr-CA" sz="2700" b="1" dirty="0">
                <a:solidFill>
                  <a:schemeClr val="tx1"/>
                </a:solidFill>
              </a:rPr>
              <a:t>Archives du séminaire de Saint-Hyacinthe</a:t>
            </a:r>
            <a:br>
              <a:rPr lang="fr-CA" sz="2800" dirty="0">
                <a:solidFill>
                  <a:schemeClr val="tx1"/>
                </a:solidFill>
              </a:rPr>
            </a:br>
            <a:r>
              <a:rPr lang="fr-CA" sz="2000" dirty="0">
                <a:solidFill>
                  <a:schemeClr val="tx1"/>
                </a:solidFill>
              </a:rPr>
              <a:t>          Fonds Commission scolaire de Saint-Hyacinthe</a:t>
            </a:r>
            <a:br>
              <a:rPr lang="fr-CA" dirty="0"/>
            </a:br>
            <a:endParaRPr lang="fr-CA" dirty="0"/>
          </a:p>
        </p:txBody>
      </p:sp>
      <p:pic>
        <p:nvPicPr>
          <p:cNvPr id="8" name="Espace réservé du contenu 7" descr="DSCN6490.JPG"/>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rcRect l="10287" t="3208" r="5601" b="39041"/>
          <a:stretch>
            <a:fillRect/>
          </a:stretch>
        </p:blipFill>
        <p:spPr>
          <a:xfrm>
            <a:off x="611560" y="2276872"/>
            <a:ext cx="7970639" cy="410445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921967" y="1567047"/>
            <a:ext cx="6660232"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dirty="0"/>
              <a:t>Registre des visiteurs de l’école no 4 de Saint-Dominique</a:t>
            </a:r>
          </a:p>
        </p:txBody>
      </p:sp>
    </p:spTree>
  </p:cSld>
  <p:clrMapOvr>
    <a:masterClrMapping/>
  </p:clrMapOvr>
  <p:transition>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548680"/>
            <a:ext cx="8229600" cy="165618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CA" sz="2700" b="1" dirty="0">
                <a:solidFill>
                  <a:schemeClr val="tx1"/>
                </a:solidFill>
              </a:rPr>
              <a:t>Archives du séminaire de Saint-Hyacinthe</a:t>
            </a:r>
            <a:br>
              <a:rPr lang="fr-CA" dirty="0">
                <a:solidFill>
                  <a:schemeClr val="tx1"/>
                </a:solidFill>
              </a:rPr>
            </a:br>
            <a:r>
              <a:rPr lang="fr-CA" sz="2200" dirty="0">
                <a:solidFill>
                  <a:schemeClr val="tx1"/>
                </a:solidFill>
              </a:rPr>
              <a:t> </a:t>
            </a:r>
            <a:r>
              <a:rPr lang="fr-CA" sz="2000" dirty="0">
                <a:solidFill>
                  <a:schemeClr val="tx1"/>
                </a:solidFill>
              </a:rPr>
              <a:t>Fonds Commission scolaire de Saint-Hyacinthe</a:t>
            </a:r>
            <a:br>
              <a:rPr lang="fr-CA" dirty="0">
                <a:solidFill>
                  <a:schemeClr val="tx1"/>
                </a:solidFill>
              </a:rPr>
            </a:br>
            <a:br>
              <a:rPr lang="fr-CA" sz="1800" dirty="0">
                <a:solidFill>
                  <a:schemeClr val="tx1"/>
                </a:solidFill>
              </a:rPr>
            </a:br>
            <a:r>
              <a:rPr lang="fr-CA" sz="2200" dirty="0">
                <a:solidFill>
                  <a:schemeClr val="tx1"/>
                </a:solidFill>
              </a:rPr>
              <a:t>Registre des visiteurs de l’école no 1 de Saint-Dominique</a:t>
            </a:r>
            <a:br>
              <a:rPr lang="fr-CA" sz="1600" dirty="0"/>
            </a:br>
            <a:endParaRPr lang="fr-CA" sz="1600" dirty="0"/>
          </a:p>
        </p:txBody>
      </p:sp>
      <p:pic>
        <p:nvPicPr>
          <p:cNvPr id="7" name="Espace réservé du contenu 6" descr="DSCN6497.JPG"/>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Lst>
          </a:blip>
          <a:srcRect t="9468"/>
          <a:stretch/>
        </p:blipFill>
        <p:spPr>
          <a:xfrm>
            <a:off x="1475656" y="2060848"/>
            <a:ext cx="6721725" cy="45630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madore1.JPG"/>
          <p:cNvPicPr>
            <a:picLocks noChangeAspect="1"/>
          </p:cNvPicPr>
          <p:nvPr/>
        </p:nvPicPr>
        <p:blipFill>
          <a:blip r:embed="rId2" cstate="print">
            <a:lum contrast="20000"/>
            <a:extLst>
              <a:ext uri="{BEBA8EAE-BF5A-486C-A8C5-ECC9F3942E4B}">
                <a14:imgProps xmlns:a14="http://schemas.microsoft.com/office/drawing/2010/main">
                  <a14:imgLayer r:embed="rId3">
                    <a14:imgEffect>
                      <a14:sharpenSoften amount="50000"/>
                    </a14:imgEffect>
                  </a14:imgLayer>
                </a14:imgProps>
              </a:ext>
            </a:extLst>
          </a:blip>
          <a:srcRect l="22000" t="16400" r="22001" b="61550"/>
          <a:stretch>
            <a:fillRect/>
          </a:stretch>
        </p:blipFill>
        <p:spPr>
          <a:xfrm>
            <a:off x="683568" y="1375081"/>
            <a:ext cx="3566110" cy="1872208"/>
          </a:xfrm>
          <a:prstGeom prst="rect">
            <a:avLst/>
          </a:prstGeom>
          <a:ln>
            <a:noFill/>
          </a:ln>
          <a:effectLst>
            <a:outerShdw blurRad="292100" dist="139700" dir="2700000" algn="tl" rotWithShape="0">
              <a:srgbClr val="333333">
                <a:alpha val="65000"/>
              </a:srgbClr>
            </a:outerShdw>
          </a:effectLst>
        </p:spPr>
      </p:pic>
      <p:pic>
        <p:nvPicPr>
          <p:cNvPr id="3" name="Image 2" descr="madore2.JPG"/>
          <p:cNvPicPr>
            <a:picLocks noChangeAspect="1"/>
          </p:cNvPicPr>
          <p:nvPr/>
        </p:nvPicPr>
        <p:blipFill>
          <a:blip r:embed="rId4" cstate="print">
            <a:lum contrast="30000"/>
            <a:extLst>
              <a:ext uri="{BEBA8EAE-BF5A-486C-A8C5-ECC9F3942E4B}">
                <a14:imgProps xmlns:a14="http://schemas.microsoft.com/office/drawing/2010/main">
                  <a14:imgLayer r:embed="rId5">
                    <a14:imgEffect>
                      <a14:sharpenSoften amount="50000"/>
                    </a14:imgEffect>
                  </a14:imgLayer>
                </a14:imgProps>
              </a:ext>
            </a:extLst>
          </a:blip>
          <a:srcRect l="8235"/>
          <a:stretch>
            <a:fillRect/>
          </a:stretch>
        </p:blipFill>
        <p:spPr>
          <a:xfrm>
            <a:off x="4716016" y="514366"/>
            <a:ext cx="4011912" cy="5829267"/>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683568" y="3501008"/>
            <a:ext cx="3566110" cy="221599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400" b="1" dirty="0"/>
              <a:t>Archives du séminaire de Saint-Hyacinthe</a:t>
            </a:r>
          </a:p>
          <a:p>
            <a:pPr algn="ctr"/>
            <a:endParaRPr lang="fr-CA" dirty="0"/>
          </a:p>
          <a:p>
            <a:pPr algn="ctr"/>
            <a:r>
              <a:rPr lang="fr-CA" dirty="0"/>
              <a:t>Fonds Camille Madore</a:t>
            </a:r>
          </a:p>
          <a:p>
            <a:pPr algn="ctr"/>
            <a:endParaRPr lang="fr-CA" dirty="0"/>
          </a:p>
          <a:p>
            <a:pPr algn="ctr"/>
            <a:r>
              <a:rPr lang="fr-CA" dirty="0"/>
              <a:t>Cahier rédigé par </a:t>
            </a:r>
          </a:p>
          <a:p>
            <a:pPr algn="ctr"/>
            <a:r>
              <a:rPr lang="fr-CA" dirty="0"/>
              <a:t>Camille Madore</a:t>
            </a:r>
          </a:p>
        </p:txBody>
      </p:sp>
    </p:spTree>
  </p:cSld>
  <p:clrMapOvr>
    <a:masterClrMapping/>
  </p:clrMapOvr>
  <p:transition>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Milton 002.jpg"/>
          <p:cNvPicPr>
            <a:picLocks noChangeAspect="1"/>
          </p:cNvPicPr>
          <p:nvPr/>
        </p:nvPicPr>
        <p:blipFill>
          <a:blip r:embed="rId2" cstate="print">
            <a:lum bright="-30000" contrast="40000"/>
            <a:extLst>
              <a:ext uri="{BEBA8EAE-BF5A-486C-A8C5-ECC9F3942E4B}">
                <a14:imgProps xmlns:a14="http://schemas.microsoft.com/office/drawing/2010/main">
                  <a14:imgLayer r:embed="rId3">
                    <a14:imgEffect>
                      <a14:sharpenSoften amount="50000"/>
                    </a14:imgEffect>
                  </a14:imgLayer>
                </a14:imgProps>
              </a:ext>
            </a:extLst>
          </a:blip>
          <a:srcRect l="8123" t="9051" r="-541" b="35300"/>
          <a:stretch>
            <a:fillRect/>
          </a:stretch>
        </p:blipFill>
        <p:spPr>
          <a:xfrm>
            <a:off x="1943200" y="1709952"/>
            <a:ext cx="5616624" cy="4651267"/>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179512" y="505925"/>
            <a:ext cx="9144000" cy="14619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50000"/>
              </a:lnSpc>
            </a:pPr>
            <a:r>
              <a:rPr lang="fr-CA" sz="2400" b="1" dirty="0"/>
              <a:t>Société d’histoire de la Haute-Yamaska</a:t>
            </a:r>
          </a:p>
          <a:p>
            <a:pPr algn="ctr">
              <a:lnSpc>
                <a:spcPct val="150000"/>
              </a:lnSpc>
            </a:pPr>
            <a:r>
              <a:rPr lang="fr-CA" dirty="0"/>
              <a:t>Minutes des assemblées des commissaires d’école du canton de Milton</a:t>
            </a:r>
          </a:p>
          <a:p>
            <a:pPr algn="ctr"/>
            <a:endParaRPr lang="fr-CA" sz="800" b="1" dirty="0"/>
          </a:p>
          <a:p>
            <a:pPr algn="ctr"/>
            <a:endParaRPr lang="fr-CA" b="1" dirty="0"/>
          </a:p>
        </p:txBody>
      </p:sp>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etreault Georges manuscrit couleur.JPG"/>
          <p:cNvPicPr>
            <a:picLocks noChangeAspect="1"/>
          </p:cNvPicPr>
          <p:nvPr/>
        </p:nvPicPr>
        <p:blipFill>
          <a:blip r:embed="rId2" cstate="print"/>
          <a:stretch>
            <a:fillRect/>
          </a:stretch>
        </p:blipFill>
        <p:spPr>
          <a:xfrm>
            <a:off x="5076056" y="1772816"/>
            <a:ext cx="2944343" cy="4536504"/>
          </a:xfrm>
          <a:prstGeom prst="rect">
            <a:avLst/>
          </a:prstGeom>
          <a:ln>
            <a:noFill/>
          </a:ln>
          <a:effectLst>
            <a:outerShdw blurRad="292100" dist="139700" dir="2700000" algn="tl" rotWithShape="0">
              <a:srgbClr val="333333">
                <a:alpha val="65000"/>
              </a:srgbClr>
            </a:outerShdw>
          </a:effectLst>
        </p:spPr>
      </p:pic>
      <p:pic>
        <p:nvPicPr>
          <p:cNvPr id="3" name="Image 2" descr="_Tetreault.JPG"/>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40761" y="1763394"/>
            <a:ext cx="3024336" cy="4545926"/>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683568" y="332656"/>
            <a:ext cx="7776864"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Société d’histoire </a:t>
            </a:r>
          </a:p>
          <a:p>
            <a:pPr algn="ctr"/>
            <a:r>
              <a:rPr lang="fr-CA" sz="2800" b="1" dirty="0"/>
              <a:t>de la seigneurie de Monnoir</a:t>
            </a:r>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oneTexte 2"/>
          <p:cNvSpPr txBox="1">
            <a:spLocks noChangeArrowheads="1"/>
          </p:cNvSpPr>
          <p:nvPr/>
        </p:nvSpPr>
        <p:spPr bwMode="auto">
          <a:xfrm>
            <a:off x="3203576" y="908051"/>
            <a:ext cx="5112841" cy="227754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800" b="1" dirty="0">
                <a:latin typeface="Arial" pitchFamily="34" charset="0"/>
                <a:cs typeface="Arial" pitchFamily="34" charset="0"/>
              </a:rPr>
              <a:t>Archives historiques </a:t>
            </a:r>
          </a:p>
          <a:p>
            <a:pPr algn="ctr"/>
            <a:r>
              <a:rPr lang="fr-CA" sz="2800" b="1" dirty="0">
                <a:latin typeface="Arial" pitchFamily="34" charset="0"/>
                <a:cs typeface="Arial" pitchFamily="34" charset="0"/>
              </a:rPr>
              <a:t>de l’Archidiocèse de </a:t>
            </a:r>
          </a:p>
          <a:p>
            <a:pPr algn="ctr"/>
            <a:r>
              <a:rPr lang="fr-CA" sz="2800" b="1" dirty="0">
                <a:latin typeface="Arial" pitchFamily="34" charset="0"/>
                <a:cs typeface="Arial" pitchFamily="34" charset="0"/>
              </a:rPr>
              <a:t>Québec</a:t>
            </a:r>
          </a:p>
          <a:p>
            <a:pPr algn="ctr"/>
            <a:endParaRPr lang="fr-CA" sz="1000" dirty="0">
              <a:latin typeface="Arial" pitchFamily="34" charset="0"/>
              <a:cs typeface="Arial" pitchFamily="34" charset="0"/>
            </a:endParaRPr>
          </a:p>
          <a:p>
            <a:pPr algn="ctr"/>
            <a:endParaRPr lang="fr-CA" sz="1000" dirty="0">
              <a:latin typeface="Arial" pitchFamily="34" charset="0"/>
              <a:cs typeface="Arial" pitchFamily="34" charset="0"/>
            </a:endParaRPr>
          </a:p>
          <a:p>
            <a:pPr algn="ctr"/>
            <a:endParaRPr lang="fr-CA" sz="1000" dirty="0">
              <a:latin typeface="Arial" pitchFamily="34" charset="0"/>
              <a:cs typeface="Arial" pitchFamily="34" charset="0"/>
            </a:endParaRPr>
          </a:p>
          <a:p>
            <a:pPr algn="ctr"/>
            <a:r>
              <a:rPr lang="fr-CA" sz="2800" dirty="0">
                <a:latin typeface="Arial" pitchFamily="34" charset="0"/>
                <a:cs typeface="Arial" pitchFamily="34" charset="0"/>
              </a:rPr>
              <a:t>Registres des confirmations</a:t>
            </a:r>
          </a:p>
        </p:txBody>
      </p:sp>
      <p:pic>
        <p:nvPicPr>
          <p:cNvPr id="4" name="Image 3" descr="DSCF4919.JPG"/>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t="15132" r="9211" b="41114"/>
          <a:stretch>
            <a:fillRect/>
          </a:stretch>
        </p:blipFill>
        <p:spPr>
          <a:xfrm>
            <a:off x="1941017" y="4077072"/>
            <a:ext cx="6375400" cy="2305050"/>
          </a:xfrm>
          <a:prstGeom prst="rect">
            <a:avLst/>
          </a:prstGeom>
          <a:ln>
            <a:noFill/>
          </a:ln>
          <a:effectLst>
            <a:outerShdw blurRad="292100" dist="139700" dir="2700000" algn="tl" rotWithShape="0">
              <a:srgbClr val="333333">
                <a:alpha val="65000"/>
              </a:srgbClr>
            </a:outerShdw>
          </a:effectLst>
        </p:spPr>
      </p:pic>
      <p:pic>
        <p:nvPicPr>
          <p:cNvPr id="5" name="Image 4" descr="DSCF4917.JPG"/>
          <p:cNvPicPr>
            <a:picLocks noChangeAspect="1"/>
          </p:cNvPicPr>
          <p:nvPr/>
        </p:nvPicPr>
        <p:blipFill>
          <a:blip r:embed="rId4" cstate="print">
            <a:lum bright="10000" contrast="20000"/>
          </a:blip>
          <a:srcRect l="12200" t="9051" r="12201" b="9051"/>
          <a:stretch>
            <a:fillRect/>
          </a:stretch>
        </p:blipFill>
        <p:spPr>
          <a:xfrm>
            <a:off x="395290" y="260351"/>
            <a:ext cx="2376487" cy="3432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47564" y="620688"/>
            <a:ext cx="8208912" cy="64807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CA" sz="2800" b="1" dirty="0">
                <a:solidFill>
                  <a:schemeClr val="tx1"/>
                </a:solidFill>
              </a:rPr>
              <a:t>Société d’histoire de la seigneurie de </a:t>
            </a:r>
            <a:r>
              <a:rPr lang="fr-CA" sz="2800" b="1" dirty="0" err="1">
                <a:solidFill>
                  <a:schemeClr val="tx1"/>
                </a:solidFill>
              </a:rPr>
              <a:t>Monnoir</a:t>
            </a:r>
            <a:endParaRPr lang="fr-CA" sz="2800" dirty="0">
              <a:solidFill>
                <a:schemeClr val="tx1"/>
              </a:solidFill>
            </a:endParaRPr>
          </a:p>
        </p:txBody>
      </p:sp>
      <p:pic>
        <p:nvPicPr>
          <p:cNvPr id="4" name="Image 3" descr="école.JPG"/>
          <p:cNvPicPr>
            <a:picLocks noChangeAspect="1"/>
          </p:cNvPicPr>
          <p:nvPr/>
        </p:nvPicPr>
        <p:blipFill>
          <a:blip r:embed="rId2" cstate="print"/>
          <a:stretch>
            <a:fillRect/>
          </a:stretch>
        </p:blipFill>
        <p:spPr>
          <a:xfrm>
            <a:off x="1403648" y="1700808"/>
            <a:ext cx="6696744" cy="43255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260649"/>
            <a:ext cx="8208912" cy="79208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CA" sz="2800" b="1" dirty="0">
                <a:solidFill>
                  <a:schemeClr val="tx1"/>
                </a:solidFill>
              </a:rPr>
              <a:t>Société d’histoire de la seigneurie de Monnoir</a:t>
            </a:r>
          </a:p>
        </p:txBody>
      </p:sp>
      <p:sp>
        <p:nvSpPr>
          <p:cNvPr id="3" name="Sous-titre 2"/>
          <p:cNvSpPr>
            <a:spLocks noGrp="1"/>
          </p:cNvSpPr>
          <p:nvPr>
            <p:ph type="subTitle" idx="1"/>
          </p:nvPr>
        </p:nvSpPr>
        <p:spPr>
          <a:xfrm>
            <a:off x="2051720" y="3886200"/>
            <a:ext cx="5328592" cy="1752600"/>
          </a:xfrm>
        </p:spPr>
        <p:txBody>
          <a:bodyPr/>
          <a:lstStyle/>
          <a:p>
            <a:endParaRPr lang="fr-CA" dirty="0"/>
          </a:p>
        </p:txBody>
      </p:sp>
      <p:pic>
        <p:nvPicPr>
          <p:cNvPr id="4" name="Image 3" descr="musique.JPG"/>
          <p:cNvPicPr>
            <a:picLocks noChangeAspect="1"/>
          </p:cNvPicPr>
          <p:nvPr/>
        </p:nvPicPr>
        <p:blipFill>
          <a:blip r:embed="rId2" cstate="print"/>
          <a:stretch>
            <a:fillRect/>
          </a:stretch>
        </p:blipFill>
        <p:spPr>
          <a:xfrm>
            <a:off x="1475656" y="1499377"/>
            <a:ext cx="6408712" cy="477364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exte journal McCord.JPG"/>
          <p:cNvPicPr>
            <a:picLocks noChangeAspect="1"/>
          </p:cNvPicPr>
          <p:nvPr/>
        </p:nvPicPr>
        <p:blipFill>
          <a:blip r:embed="rId2" cstate="print"/>
          <a:stretch>
            <a:fillRect/>
          </a:stretch>
        </p:blipFill>
        <p:spPr>
          <a:xfrm>
            <a:off x="4427986" y="692697"/>
            <a:ext cx="3939063" cy="5445224"/>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467544" y="2132857"/>
            <a:ext cx="3528392" cy="218521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du musée McCord</a:t>
            </a:r>
          </a:p>
          <a:p>
            <a:endParaRPr lang="fr-CA" sz="2000" dirty="0"/>
          </a:p>
          <a:p>
            <a:pPr algn="ctr"/>
            <a:r>
              <a:rPr lang="fr-CA" sz="2000" dirty="0"/>
              <a:t>Journal de James Wolfe </a:t>
            </a:r>
          </a:p>
          <a:p>
            <a:pPr algn="ctr"/>
            <a:r>
              <a:rPr lang="fr-CA" sz="2000" dirty="0"/>
              <a:t>pendant le siège de Québec en 1759</a:t>
            </a:r>
          </a:p>
        </p:txBody>
      </p:sp>
    </p:spTree>
  </p:cSld>
  <p:clrMapOvr>
    <a:masterClrMapping/>
  </p:clrMapOvr>
  <p:transition>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2.JPG"/>
          <p:cNvPicPr>
            <a:picLocks noChangeAspect="1"/>
          </p:cNvPicPr>
          <p:nvPr/>
        </p:nvPicPr>
        <p:blipFill>
          <a:blip r:embed="rId2" cstate="print">
            <a:lum contrast="20000"/>
            <a:extLst>
              <a:ext uri="{BEBA8EAE-BF5A-486C-A8C5-ECC9F3942E4B}">
                <a14:imgProps xmlns:a14="http://schemas.microsoft.com/office/drawing/2010/main">
                  <a14:imgLayer r:embed="rId3">
                    <a14:imgEffect>
                      <a14:sharpenSoften amount="25000"/>
                    </a14:imgEffect>
                  </a14:imgLayer>
                </a14:imgProps>
              </a:ext>
            </a:extLst>
          </a:blip>
          <a:srcRect t="2275" r="5626" b="2182"/>
          <a:stretch>
            <a:fillRect/>
          </a:stretch>
        </p:blipFill>
        <p:spPr>
          <a:xfrm>
            <a:off x="1007604" y="3140968"/>
            <a:ext cx="2448272" cy="3024336"/>
          </a:xfrm>
          <a:prstGeom prst="rect">
            <a:avLst/>
          </a:prstGeom>
          <a:ln>
            <a:noFill/>
          </a:ln>
          <a:effectLst>
            <a:outerShdw blurRad="292100" dist="139700" dir="2700000" algn="tl" rotWithShape="0">
              <a:srgbClr val="333333">
                <a:alpha val="65000"/>
              </a:srgbClr>
            </a:outerShdw>
          </a:effectLst>
        </p:spPr>
      </p:pic>
      <p:pic>
        <p:nvPicPr>
          <p:cNvPr id="3" name="Image 2" descr="8.JPG"/>
          <p:cNvPicPr>
            <a:picLocks noChangeAspect="1"/>
          </p:cNvPicPr>
          <p:nvPr/>
        </p:nvPicPr>
        <p:blipFill>
          <a:blip r:embed="rId4" cstate="print">
            <a:lum contrast="20000"/>
            <a:extLst>
              <a:ext uri="{BEBA8EAE-BF5A-486C-A8C5-ECC9F3942E4B}">
                <a14:imgProps xmlns:a14="http://schemas.microsoft.com/office/drawing/2010/main">
                  <a14:imgLayer r:embed="rId5">
                    <a14:imgEffect>
                      <a14:sharpenSoften amount="25000"/>
                    </a14:imgEffect>
                  </a14:imgLayer>
                </a14:imgProps>
              </a:ext>
            </a:extLst>
          </a:blip>
          <a:srcRect l="5333" t="11529" r="10667" b="11471"/>
          <a:stretch>
            <a:fillRect/>
          </a:stretch>
        </p:blipFill>
        <p:spPr>
          <a:xfrm>
            <a:off x="4058123" y="440668"/>
            <a:ext cx="4772167" cy="5868652"/>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611560" y="836712"/>
            <a:ext cx="3240360" cy="187743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A" sz="2800" b="1" dirty="0"/>
              <a:t>Archives </a:t>
            </a:r>
          </a:p>
          <a:p>
            <a:pPr algn="ctr"/>
            <a:r>
              <a:rPr lang="fr-CA" sz="2800" b="1" dirty="0"/>
              <a:t>d’Hydro-Québec</a:t>
            </a:r>
          </a:p>
          <a:p>
            <a:pPr algn="ctr"/>
            <a:endParaRPr lang="fr-CA" sz="2400" b="1" dirty="0"/>
          </a:p>
          <a:p>
            <a:pPr algn="ctr"/>
            <a:r>
              <a:rPr lang="fr-CA" dirty="0"/>
              <a:t>Bulletin de la compagnie Québec Power</a:t>
            </a:r>
          </a:p>
        </p:txBody>
      </p:sp>
    </p:spTree>
  </p:cSld>
  <p:clrMapOvr>
    <a:masterClrMapping/>
  </p:clrMapOvr>
  <p:transition>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736" y="260649"/>
            <a:ext cx="4896544" cy="13542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800" b="1" dirty="0"/>
              <a:t>Archives </a:t>
            </a:r>
          </a:p>
          <a:p>
            <a:pPr algn="ctr"/>
            <a:r>
              <a:rPr lang="fr-CA" sz="2800" b="1" dirty="0"/>
              <a:t>d’Hydro-Québec</a:t>
            </a:r>
          </a:p>
          <a:p>
            <a:pPr algn="ctr"/>
            <a:endParaRPr lang="fr-CA" sz="800" b="1" dirty="0"/>
          </a:p>
          <a:p>
            <a:pPr algn="ctr"/>
            <a:r>
              <a:rPr lang="fr-CA" dirty="0"/>
              <a:t>Bulletin de la compagnie Québec Power</a:t>
            </a:r>
          </a:p>
        </p:txBody>
      </p:sp>
      <p:pic>
        <p:nvPicPr>
          <p:cNvPr id="3" name="Image 2" descr="4.JPG"/>
          <p:cNvPicPr>
            <a:picLocks noChangeAspect="1"/>
          </p:cNvPicPr>
          <p:nvPr/>
        </p:nvPicPr>
        <p:blipFill>
          <a:blip r:embed="rId2" cstate="print">
            <a:lum contrast="20000"/>
            <a:extLst>
              <a:ext uri="{BEBA8EAE-BF5A-486C-A8C5-ECC9F3942E4B}">
                <a14:imgProps xmlns:a14="http://schemas.microsoft.com/office/drawing/2010/main">
                  <a14:imgLayer r:embed="rId3">
                    <a14:imgEffect>
                      <a14:sharpenSoften amount="25000"/>
                    </a14:imgEffect>
                  </a14:imgLayer>
                </a14:imgProps>
              </a:ext>
            </a:extLst>
          </a:blip>
          <a:srcRect l="10111" t="10784" r="50000" b="46829"/>
          <a:stretch>
            <a:fillRect/>
          </a:stretch>
        </p:blipFill>
        <p:spPr>
          <a:xfrm>
            <a:off x="976201" y="1852816"/>
            <a:ext cx="3240360" cy="4591136"/>
          </a:xfrm>
          <a:prstGeom prst="rect">
            <a:avLst/>
          </a:prstGeom>
          <a:ln>
            <a:noFill/>
          </a:ln>
          <a:effectLst>
            <a:outerShdw blurRad="292100" dist="139700" dir="2700000" algn="tl" rotWithShape="0">
              <a:srgbClr val="333333">
                <a:alpha val="65000"/>
              </a:srgbClr>
            </a:outerShdw>
          </a:effectLst>
        </p:spPr>
      </p:pic>
      <p:pic>
        <p:nvPicPr>
          <p:cNvPr id="4" name="Image 3" descr="10.JPG"/>
          <p:cNvPicPr>
            <a:picLocks noChangeAspect="1"/>
          </p:cNvPicPr>
          <p:nvPr/>
        </p:nvPicPr>
        <p:blipFill>
          <a:blip r:embed="rId4" cstate="print">
            <a:lum contrast="20000"/>
            <a:extLst>
              <a:ext uri="{BEBA8EAE-BF5A-486C-A8C5-ECC9F3942E4B}">
                <a14:imgProps xmlns:a14="http://schemas.microsoft.com/office/drawing/2010/main">
                  <a14:imgLayer r:embed="rId5">
                    <a14:imgEffect>
                      <a14:saturation sat="0"/>
                    </a14:imgEffect>
                  </a14:imgLayer>
                </a14:imgProps>
              </a:ext>
            </a:extLst>
          </a:blip>
          <a:srcRect l="4192" t="4716" b="2546"/>
          <a:stretch>
            <a:fillRect/>
          </a:stretch>
        </p:blipFill>
        <p:spPr>
          <a:xfrm>
            <a:off x="4932040" y="1844824"/>
            <a:ext cx="3515005" cy="45365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2.JPG"/>
          <p:cNvPicPr>
            <a:picLocks noChangeAspect="1"/>
          </p:cNvPicPr>
          <p:nvPr/>
        </p:nvPicPr>
        <p:blipFill>
          <a:blip r:embed="rId2" cstate="print">
            <a:grayscl/>
            <a:extLst>
              <a:ext uri="{BEBA8EAE-BF5A-486C-A8C5-ECC9F3942E4B}">
                <a14:imgProps xmlns:a14="http://schemas.microsoft.com/office/drawing/2010/main">
                  <a14:imgLayer r:embed="rId3">
                    <a14:imgEffect>
                      <a14:sharpenSoften amount="50000"/>
                    </a14:imgEffect>
                  </a14:imgLayer>
                </a14:imgProps>
              </a:ext>
            </a:extLst>
          </a:blip>
          <a:srcRect l="7409" t="16464" r="8626" b="14388"/>
          <a:stretch>
            <a:fillRect/>
          </a:stretch>
        </p:blipFill>
        <p:spPr>
          <a:xfrm>
            <a:off x="683569" y="3140968"/>
            <a:ext cx="2798025"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descr="14.JPG"/>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Lst>
          </a:blip>
          <a:srcRect l="13601" t="35300" r="18818" b="3556"/>
          <a:stretch>
            <a:fillRect/>
          </a:stretch>
        </p:blipFill>
        <p:spPr>
          <a:xfrm>
            <a:off x="3923928" y="620689"/>
            <a:ext cx="4536504" cy="54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90393" y="1412776"/>
            <a:ext cx="3312368"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800" b="1" dirty="0"/>
              <a:t>Archives </a:t>
            </a:r>
          </a:p>
          <a:p>
            <a:pPr algn="ctr"/>
            <a:r>
              <a:rPr lang="fr-CA" sz="2800" b="1" dirty="0"/>
              <a:t>d’Hydro-Québec</a:t>
            </a:r>
          </a:p>
        </p:txBody>
      </p:sp>
    </p:spTree>
  </p:cSld>
  <p:clrMapOvr>
    <a:masterClrMapping/>
  </p:clrMapOvr>
  <p:transition>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3728" y="2420888"/>
            <a:ext cx="6696744" cy="11430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fr-CA" sz="4800" b="1" dirty="0">
                <a:solidFill>
                  <a:schemeClr val="tx1"/>
                </a:solidFill>
              </a:rPr>
              <a:t>Bonnes recherches!</a:t>
            </a:r>
          </a:p>
        </p:txBody>
      </p:sp>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F4920.JPG"/>
          <p:cNvPicPr>
            <a:picLocks noChangeAspect="1"/>
          </p:cNvPicPr>
          <p:nvPr/>
        </p:nvPicPr>
        <p:blipFill>
          <a:blip r:embed="rId2" cstate="print"/>
          <a:srcRect t="4112" r="6789" b="2677"/>
          <a:stretch>
            <a:fillRect/>
          </a:stretch>
        </p:blipFill>
        <p:spPr>
          <a:xfrm>
            <a:off x="395289" y="3068639"/>
            <a:ext cx="1296987" cy="1728787"/>
          </a:xfrm>
          <a:prstGeom prst="rect">
            <a:avLst/>
          </a:prstGeom>
          <a:ln>
            <a:noFill/>
          </a:ln>
          <a:effectLst>
            <a:outerShdw blurRad="292100" dist="139700" dir="2700000" algn="tl" rotWithShape="0">
              <a:srgbClr val="333333">
                <a:alpha val="65000"/>
              </a:srgbClr>
            </a:outerShdw>
          </a:effectLst>
        </p:spPr>
      </p:pic>
      <p:sp>
        <p:nvSpPr>
          <p:cNvPr id="7171" name="ZoneTexte 3"/>
          <p:cNvSpPr txBox="1">
            <a:spLocks noChangeArrowheads="1"/>
          </p:cNvSpPr>
          <p:nvPr/>
        </p:nvSpPr>
        <p:spPr bwMode="auto">
          <a:xfrm>
            <a:off x="1043782" y="373778"/>
            <a:ext cx="4104456" cy="169277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400" b="1" dirty="0">
                <a:latin typeface="Arial" pitchFamily="34" charset="0"/>
                <a:cs typeface="Arial" pitchFamily="34" charset="0"/>
              </a:rPr>
              <a:t>Archives historiques </a:t>
            </a:r>
          </a:p>
          <a:p>
            <a:pPr algn="ctr"/>
            <a:r>
              <a:rPr lang="fr-CA" sz="2400" b="1" dirty="0">
                <a:latin typeface="Arial" pitchFamily="34" charset="0"/>
                <a:cs typeface="Arial" pitchFamily="34" charset="0"/>
              </a:rPr>
              <a:t>de l’Archidiocèse de Québec</a:t>
            </a:r>
          </a:p>
          <a:p>
            <a:pPr algn="ctr"/>
            <a:endParaRPr lang="fr-CA" sz="800" b="1" dirty="0">
              <a:latin typeface="Arial" pitchFamily="34" charset="0"/>
              <a:cs typeface="Arial" pitchFamily="34" charset="0"/>
            </a:endParaRPr>
          </a:p>
          <a:p>
            <a:pPr algn="ctr"/>
            <a:r>
              <a:rPr lang="fr-CA" sz="2400" dirty="0">
                <a:latin typeface="Arial" pitchFamily="34" charset="0"/>
                <a:cs typeface="Arial" pitchFamily="34" charset="0"/>
              </a:rPr>
              <a:t>Registres des abjurations</a:t>
            </a:r>
          </a:p>
        </p:txBody>
      </p:sp>
      <p:pic>
        <p:nvPicPr>
          <p:cNvPr id="6" name="Image 5" descr="DSCF4921.JPG"/>
          <p:cNvPicPr>
            <a:picLocks noChangeAspect="1"/>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a14:imgEffect>
                  </a14:imgLayer>
                </a14:imgProps>
              </a:ext>
            </a:extLst>
          </a:blip>
          <a:srcRect l="9217" t="31147" r="7507" b="6330"/>
          <a:stretch/>
        </p:blipFill>
        <p:spPr>
          <a:xfrm>
            <a:off x="2051720" y="2667277"/>
            <a:ext cx="6776025" cy="3816945"/>
          </a:xfrm>
          <a:prstGeom prst="rect">
            <a:avLst/>
          </a:prstGeom>
          <a:ln>
            <a:noFill/>
          </a:ln>
          <a:effectLst>
            <a:outerShdw blurRad="292100" dist="139700" dir="2700000" algn="tl" rotWithShape="0">
              <a:srgbClr val="333333">
                <a:alpha val="65000"/>
              </a:srgbClr>
            </a:outerShdw>
          </a:effectLst>
        </p:spPr>
      </p:pic>
      <p:pic>
        <p:nvPicPr>
          <p:cNvPr id="7" name="Image 6" descr="DSCF4922.JPG"/>
          <p:cNvPicPr>
            <a:picLocks noChangeAspect="1"/>
          </p:cNvPicPr>
          <p:nvPr/>
        </p:nvPicPr>
        <p:blipFill>
          <a:blip r:embed="rId5" cstate="print">
            <a:duotone>
              <a:prstClr val="black"/>
              <a:srgbClr val="D9C3A5">
                <a:tint val="50000"/>
                <a:satMod val="180000"/>
              </a:srgbClr>
            </a:duotone>
            <a:extLst>
              <a:ext uri="{BEBA8EAE-BF5A-486C-A8C5-ECC9F3942E4B}">
                <a14:imgProps xmlns:a14="http://schemas.microsoft.com/office/drawing/2010/main">
                  <a14:imgLayer r:embed="rId6">
                    <a14:imgEffect>
                      <a14:brightnessContrast bright="20000" contrast="20000"/>
                    </a14:imgEffect>
                  </a14:imgLayer>
                </a14:imgProps>
              </a:ext>
            </a:extLst>
          </a:blip>
          <a:srcRect l="12200" t="19551" r="12201" b="25850"/>
          <a:stretch>
            <a:fillRect/>
          </a:stretch>
        </p:blipFill>
        <p:spPr>
          <a:xfrm>
            <a:off x="5364088" y="339514"/>
            <a:ext cx="3384551" cy="1831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DSCF4926.JPG"/>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contrast="20000"/>
                    </a14:imgEffect>
                  </a14:imgLayer>
                </a14:imgProps>
              </a:ext>
            </a:extLst>
          </a:blip>
          <a:srcRect l="16138" t="39500" r="12988" b="20600"/>
          <a:stretch>
            <a:fillRect/>
          </a:stretch>
        </p:blipFill>
        <p:spPr>
          <a:xfrm>
            <a:off x="1476377" y="3644901"/>
            <a:ext cx="6480175" cy="2736850"/>
          </a:xfrm>
          <a:prstGeom prst="rect">
            <a:avLst/>
          </a:prstGeom>
          <a:ln>
            <a:noFill/>
          </a:ln>
          <a:effectLst>
            <a:outerShdw blurRad="292100" dist="139700" dir="2700000" algn="tl" rotWithShape="0">
              <a:srgbClr val="333333">
                <a:alpha val="65000"/>
              </a:srgbClr>
            </a:outerShdw>
          </a:effectLst>
        </p:spPr>
      </p:pic>
      <p:pic>
        <p:nvPicPr>
          <p:cNvPr id="8" name="Image 7" descr="DSCF4923.JPG"/>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20000"/>
                    </a14:imgEffect>
                  </a14:imgLayer>
                </a14:imgProps>
              </a:ext>
            </a:extLst>
          </a:blip>
          <a:srcRect l="3801" t="8571" r="8001" b="72049"/>
          <a:stretch>
            <a:fillRect/>
          </a:stretch>
        </p:blipFill>
        <p:spPr>
          <a:xfrm>
            <a:off x="1763688" y="1700809"/>
            <a:ext cx="5897563" cy="1728763"/>
          </a:xfrm>
          <a:prstGeom prst="rect">
            <a:avLst/>
          </a:prstGeom>
          <a:ln>
            <a:noFill/>
          </a:ln>
          <a:effectLst>
            <a:outerShdw blurRad="292100" dist="139700" dir="2700000" algn="tl" rotWithShape="0">
              <a:srgbClr val="333333">
                <a:alpha val="65000"/>
              </a:srgbClr>
            </a:outerShdw>
          </a:effectLst>
        </p:spPr>
      </p:pic>
      <p:sp>
        <p:nvSpPr>
          <p:cNvPr id="8196" name="ZoneTexte 8"/>
          <p:cNvSpPr txBox="1">
            <a:spLocks noChangeArrowheads="1"/>
          </p:cNvSpPr>
          <p:nvPr/>
        </p:nvSpPr>
        <p:spPr bwMode="auto">
          <a:xfrm>
            <a:off x="431540" y="260648"/>
            <a:ext cx="8280920" cy="95410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400" b="1" dirty="0">
                <a:latin typeface="Arial" pitchFamily="34" charset="0"/>
                <a:cs typeface="Arial" pitchFamily="34" charset="0"/>
              </a:rPr>
              <a:t>Archives historiques de l’Archidiocèse de Québec</a:t>
            </a:r>
          </a:p>
          <a:p>
            <a:pPr algn="ctr"/>
            <a:endParaRPr lang="fr-CA" sz="800" dirty="0">
              <a:latin typeface="Arial" pitchFamily="34" charset="0"/>
              <a:cs typeface="Arial" pitchFamily="34" charset="0"/>
            </a:endParaRPr>
          </a:p>
          <a:p>
            <a:pPr algn="ctr"/>
            <a:r>
              <a:rPr lang="fr-CA" sz="2400" dirty="0">
                <a:latin typeface="Arial" pitchFamily="34" charset="0"/>
                <a:cs typeface="Arial" pitchFamily="34" charset="0"/>
              </a:rPr>
              <a:t>Cahiers de témoignages de liberté au mariage</a:t>
            </a:r>
          </a:p>
        </p:txBody>
      </p:sp>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F4928.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5113" t="15350" r="6688" b="17451"/>
          <a:stretch>
            <a:fillRect/>
          </a:stretch>
        </p:blipFill>
        <p:spPr>
          <a:xfrm>
            <a:off x="2123728" y="3140968"/>
            <a:ext cx="5617295" cy="3210629"/>
          </a:xfrm>
          <a:prstGeom prst="rect">
            <a:avLst/>
          </a:prstGeom>
          <a:ln>
            <a:noFill/>
          </a:ln>
          <a:effectLst>
            <a:outerShdw blurRad="292100" dist="139700" dir="2700000" algn="tl" rotWithShape="0">
              <a:srgbClr val="333333">
                <a:alpha val="65000"/>
              </a:srgbClr>
            </a:outerShdw>
          </a:effectLst>
        </p:spPr>
      </p:pic>
      <p:pic>
        <p:nvPicPr>
          <p:cNvPr id="4" name="Image 3" descr="DSCF4929.JPG"/>
          <p:cNvPicPr>
            <a:picLocks noChangeAspect="1"/>
          </p:cNvPicPr>
          <p:nvPr/>
        </p:nvPicPr>
        <p:blipFill>
          <a:blip r:embed="rId4" cstate="print"/>
          <a:srcRect l="5113" t="16401" r="8263" b="17450"/>
          <a:stretch>
            <a:fillRect/>
          </a:stretch>
        </p:blipFill>
        <p:spPr>
          <a:xfrm>
            <a:off x="395288" y="692151"/>
            <a:ext cx="3313112" cy="1897063"/>
          </a:xfrm>
          <a:prstGeom prst="rect">
            <a:avLst/>
          </a:prstGeom>
          <a:ln>
            <a:noFill/>
          </a:ln>
          <a:effectLst>
            <a:outerShdw blurRad="292100" dist="139700" dir="2700000" algn="tl" rotWithShape="0">
              <a:srgbClr val="333333">
                <a:alpha val="65000"/>
              </a:srgbClr>
            </a:outerShdw>
          </a:effectLst>
        </p:spPr>
      </p:pic>
      <p:sp>
        <p:nvSpPr>
          <p:cNvPr id="9220" name="Rectangle 5"/>
          <p:cNvSpPr>
            <a:spLocks noChangeArrowheads="1"/>
          </p:cNvSpPr>
          <p:nvPr/>
        </p:nvSpPr>
        <p:spPr bwMode="auto">
          <a:xfrm>
            <a:off x="3995938" y="981075"/>
            <a:ext cx="4752527" cy="169277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sz="2400" b="1" dirty="0">
                <a:latin typeface="Arial" pitchFamily="34" charset="0"/>
                <a:cs typeface="Arial" pitchFamily="34" charset="0"/>
              </a:rPr>
              <a:t>Archives historiques </a:t>
            </a:r>
          </a:p>
          <a:p>
            <a:pPr algn="ctr"/>
            <a:r>
              <a:rPr lang="fr-CA" sz="2400" b="1" dirty="0">
                <a:latin typeface="Arial" pitchFamily="34" charset="0"/>
                <a:cs typeface="Arial" pitchFamily="34" charset="0"/>
              </a:rPr>
              <a:t>de l’Archidiocèse de Québec</a:t>
            </a:r>
          </a:p>
          <a:p>
            <a:pPr algn="ctr"/>
            <a:endParaRPr lang="fr-CA" sz="800" dirty="0">
              <a:latin typeface="Arial" pitchFamily="34" charset="0"/>
              <a:cs typeface="Arial" pitchFamily="34" charset="0"/>
            </a:endParaRPr>
          </a:p>
          <a:p>
            <a:pPr algn="ctr"/>
            <a:r>
              <a:rPr lang="fr-CA" sz="2400" dirty="0">
                <a:latin typeface="Arial" pitchFamily="34" charset="0"/>
                <a:cs typeface="Arial" pitchFamily="34" charset="0"/>
              </a:rPr>
              <a:t>Registres </a:t>
            </a:r>
          </a:p>
          <a:p>
            <a:pPr algn="ctr"/>
            <a:r>
              <a:rPr lang="fr-CA" sz="2400" dirty="0">
                <a:latin typeface="Arial" pitchFamily="34" charset="0"/>
                <a:cs typeface="Arial" pitchFamily="34" charset="0"/>
              </a:rPr>
              <a:t>des dispenses de mariage</a:t>
            </a:r>
          </a:p>
        </p:txBody>
      </p:sp>
    </p:spTree>
  </p:cSld>
  <p:clrMapOvr>
    <a:masterClrMapping/>
  </p:clrMapOvr>
  <p:transition>
    <p:wipe dir="d"/>
  </p:transition>
</p:sld>
</file>

<file path=ppt/theme/theme1.xml><?xml version="1.0" encoding="utf-8"?>
<a:theme xmlns:a="http://schemas.openxmlformats.org/drawingml/2006/main" name="Brin">
  <a:themeElements>
    <a:clrScheme name="Brin">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TM10001105[[fn=Cadrage]]</Template>
  <TotalTime>1645</TotalTime>
  <Words>1310</Words>
  <Application>Microsoft Office PowerPoint</Application>
  <PresentationFormat>Affichage à l'écran (4:3)</PresentationFormat>
  <Paragraphs>316</Paragraphs>
  <Slides>66</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66</vt:i4>
      </vt:variant>
    </vt:vector>
  </HeadingPairs>
  <TitlesOfParts>
    <vt:vector size="72" baseType="lpstr">
      <vt:lpstr>Arial</vt:lpstr>
      <vt:lpstr>Calibri</vt:lpstr>
      <vt:lpstr>Century Gothic</vt:lpstr>
      <vt:lpstr>Monotype Corsiva</vt:lpstr>
      <vt:lpstr>Wingdings 3</vt:lpstr>
      <vt:lpstr>Brin</vt:lpstr>
      <vt:lpstr>            En quête de nouvelles trouvailles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Archives de l’évêché de Saint-Hyacinthe  Demande de dispense pour consanguinité Saint-Valérien-de-Milton, 1895 </vt:lpstr>
      <vt:lpstr>Présentation PowerPoint</vt:lpstr>
      <vt:lpstr>Présentation PowerPoint</vt:lpstr>
      <vt:lpstr>Présentation PowerPoint</vt:lpstr>
      <vt:lpstr>Archives de l’évêché  de Saint-Hyacinthe   Demande de dispense pour consanguinité  Saint-Valérien-de-Milton, 1910    </vt:lpstr>
      <vt:lpstr>Présentation PowerPoint</vt:lpstr>
      <vt:lpstr>Présentation PowerPoint</vt:lpstr>
      <vt:lpstr>Présentation PowerPoint</vt:lpstr>
      <vt:lpstr>Présentation PowerPoint</vt:lpstr>
      <vt:lpstr>Présentation PowerPoint</vt:lpstr>
      <vt:lpstr>Archives municipale de Marieville Procès-verbal de la municipalité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Archives du séminaire de Saint-Sulpice Acte de gratification</vt:lpstr>
      <vt:lpstr>Présentation PowerPoint</vt:lpstr>
      <vt:lpstr>Présentation PowerPoint</vt:lpstr>
      <vt:lpstr>Présentation PowerPoint</vt:lpstr>
      <vt:lpstr>Présentation PowerPoint</vt:lpstr>
      <vt:lpstr>Présentation PowerPoint</vt:lpstr>
      <vt:lpstr>Archives du séminaire de Québec  Fonds Viger-Verreau  Rôle du détachement pour la Belle Rivière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Archives du séminaire de Saint-Hyacinthe           Fonds Commission scolaire de Saint-Hyacinthe </vt:lpstr>
      <vt:lpstr>Archives du séminaire de Saint-Hyacinthe  Fonds Commission scolaire de Saint-Hyacinthe  Registre des visiteurs de l’école no 1 de Saint-Dominique </vt:lpstr>
      <vt:lpstr>Présentation PowerPoint</vt:lpstr>
      <vt:lpstr>Présentation PowerPoint</vt:lpstr>
      <vt:lpstr>Présentation PowerPoint</vt:lpstr>
      <vt:lpstr>Société d’histoire de la seigneurie de Monnoir</vt:lpstr>
      <vt:lpstr>Société d’histoire de la seigneurie de Monnoir</vt:lpstr>
      <vt:lpstr>Présentation PowerPoint</vt:lpstr>
      <vt:lpstr>Présentation PowerPoint</vt:lpstr>
      <vt:lpstr>Présentation PowerPoint</vt:lpstr>
      <vt:lpstr>Présentation PowerPoint</vt:lpstr>
      <vt:lpstr>Bonnes recherches!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Demande de dispense de bans Saint-Valérien-de-Milton</dc:title>
  <dc:creator>Josée</dc:creator>
  <cp:lastModifiedBy>Josee Tetreault</cp:lastModifiedBy>
  <cp:revision>148</cp:revision>
  <dcterms:created xsi:type="dcterms:W3CDTF">2014-03-03T23:18:57Z</dcterms:created>
  <dcterms:modified xsi:type="dcterms:W3CDTF">2026-01-22T22:05:38Z</dcterms:modified>
</cp:coreProperties>
</file>